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492" r:id="rId3"/>
    <p:sldId id="489" r:id="rId4"/>
    <p:sldId id="551" r:id="rId5"/>
    <p:sldId id="479" r:id="rId6"/>
    <p:sldId id="480" r:id="rId7"/>
    <p:sldId id="494" r:id="rId8"/>
    <p:sldId id="495" r:id="rId9"/>
    <p:sldId id="496" r:id="rId10"/>
    <p:sldId id="561" r:id="rId11"/>
    <p:sldId id="483" r:id="rId12"/>
    <p:sldId id="474" r:id="rId13"/>
    <p:sldId id="552" r:id="rId14"/>
    <p:sldId id="482" r:id="rId15"/>
    <p:sldId id="493" r:id="rId16"/>
    <p:sldId id="500" r:id="rId17"/>
    <p:sldId id="563" r:id="rId18"/>
    <p:sldId id="498" r:id="rId19"/>
    <p:sldId id="499" r:id="rId20"/>
    <p:sldId id="501" r:id="rId21"/>
    <p:sldId id="502" r:id="rId22"/>
    <p:sldId id="503" r:id="rId23"/>
    <p:sldId id="504" r:id="rId24"/>
    <p:sldId id="505" r:id="rId25"/>
    <p:sldId id="506" r:id="rId26"/>
    <p:sldId id="554" r:id="rId27"/>
    <p:sldId id="553" r:id="rId28"/>
    <p:sldId id="459" r:id="rId29"/>
    <p:sldId id="512" r:id="rId30"/>
    <p:sldId id="562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20" r:id="rId39"/>
    <p:sldId id="521" r:id="rId40"/>
    <p:sldId id="522" r:id="rId41"/>
    <p:sldId id="523" r:id="rId42"/>
    <p:sldId id="555" r:id="rId43"/>
    <p:sldId id="559" r:id="rId44"/>
    <p:sldId id="557" r:id="rId45"/>
    <p:sldId id="556" r:id="rId46"/>
    <p:sldId id="558" r:id="rId47"/>
    <p:sldId id="531" r:id="rId48"/>
    <p:sldId id="532" r:id="rId49"/>
    <p:sldId id="533" r:id="rId50"/>
    <p:sldId id="535" r:id="rId51"/>
    <p:sldId id="538" r:id="rId52"/>
    <p:sldId id="540" r:id="rId53"/>
    <p:sldId id="560" r:id="rId54"/>
    <p:sldId id="528" r:id="rId55"/>
    <p:sldId id="525" r:id="rId56"/>
    <p:sldId id="526" r:id="rId57"/>
    <p:sldId id="444" r:id="rId58"/>
    <p:sldId id="475" r:id="rId59"/>
    <p:sldId id="490" r:id="rId60"/>
    <p:sldId id="465" r:id="rId61"/>
    <p:sldId id="463" r:id="rId62"/>
    <p:sldId id="476" r:id="rId63"/>
    <p:sldId id="355" r:id="rId64"/>
    <p:sldId id="466" r:id="rId65"/>
    <p:sldId id="450" r:id="rId66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Relationship Id="rId2" Type="http://schemas.openxmlformats.org/officeDocument/2006/relationships/image" Target="../media/image9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4" Type="http://schemas.openxmlformats.org/officeDocument/2006/relationships/image" Target="../media/image61.wmf"/><Relationship Id="rId5" Type="http://schemas.openxmlformats.org/officeDocument/2006/relationships/image" Target="../media/image62.wmf"/><Relationship Id="rId1" Type="http://schemas.openxmlformats.org/officeDocument/2006/relationships/image" Target="../media/image58.wmf"/><Relationship Id="rId2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7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Relationship Id="rId2" Type="http://schemas.openxmlformats.org/officeDocument/2006/relationships/image" Target="../media/image9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4" Type="http://schemas.openxmlformats.org/officeDocument/2006/relationships/image" Target="../media/image144.wmf"/><Relationship Id="rId1" Type="http://schemas.openxmlformats.org/officeDocument/2006/relationships/image" Target="../media/image141.wmf"/><Relationship Id="rId2" Type="http://schemas.openxmlformats.org/officeDocument/2006/relationships/image" Target="../media/image1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75.wmf"/><Relationship Id="rId3" Type="http://schemas.openxmlformats.org/officeDocument/2006/relationships/image" Target="../media/image1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Feb/26/21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000" b="1" dirty="0" smtClean="0"/>
              <a:t>Slide 3 – (..) : Content of the presentation</a:t>
            </a:r>
          </a:p>
          <a:p>
            <a:pPr>
              <a:defRPr/>
            </a:pPr>
            <a:endParaRPr lang="en-GB" sz="1000" dirty="0" smtClean="0"/>
          </a:p>
          <a:p>
            <a:pPr>
              <a:defRPr/>
            </a:pPr>
            <a:r>
              <a:rPr lang="en-GB" sz="1000" dirty="0" smtClean="0"/>
              <a:t>Insert a new slide: Home &gt; “New Slide” and choose a</a:t>
            </a:r>
            <a:r>
              <a:rPr lang="en-GB" sz="10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136473-6D70-E045-89BA-4588405027E8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08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100" b="1" dirty="0" smtClean="0"/>
              <a:t>Slide 3 – (..) : Content of the presentation</a:t>
            </a:r>
          </a:p>
          <a:p>
            <a:pPr>
              <a:defRPr/>
            </a:pPr>
            <a:endParaRPr lang="en-GB" sz="1100" dirty="0" smtClean="0"/>
          </a:p>
          <a:p>
            <a:pPr>
              <a:defRPr/>
            </a:pPr>
            <a:r>
              <a:rPr lang="en-GB" sz="1100" dirty="0" smtClean="0"/>
              <a:t>Insert a new slide: Home &gt; “New Slide” and choose a</a:t>
            </a:r>
            <a:r>
              <a:rPr lang="en-GB" sz="1100" b="1" dirty="0" smtClean="0"/>
              <a:t> </a:t>
            </a:r>
            <a:r>
              <a:rPr lang="en-GB" dirty="0" smtClean="0">
                <a:sym typeface="Wingdings" pitchFamily="2" charset="2"/>
              </a:rPr>
              <a:t>slide</a:t>
            </a:r>
            <a:r>
              <a:rPr lang="en-GB" b="1" dirty="0" smtClean="0">
                <a:sym typeface="Wingdings" pitchFamily="2" charset="2"/>
              </a:rPr>
              <a:t> Layout: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Title &amp; Subtitle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 with bullet points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Text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For Picture, graphs, visuals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Two columns 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 smtClean="0">
                <a:sym typeface="Wingdings" pitchFamily="2" charset="2"/>
              </a:rPr>
              <a:t>Blank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 smtClean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 smtClean="0"/>
              <a:t>If you want Copy &amp; paste </a:t>
            </a:r>
            <a:r>
              <a:rPr lang="en-GB" dirty="0" smtClean="0"/>
              <a:t>an element from the Clip Board to the particular slide: </a:t>
            </a:r>
            <a:br>
              <a:rPr lang="en-GB" dirty="0" smtClean="0"/>
            </a:br>
            <a:r>
              <a:rPr lang="en-GB" dirty="0" smtClean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2. Position the mouse pointer on the box frame: Copy!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3. </a:t>
            </a:r>
            <a:r>
              <a:rPr lang="en-GB" dirty="0" smtClean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 smtClean="0"/>
              <a:t>How you intend to use the elements is your choice. </a:t>
            </a:r>
            <a:br>
              <a:rPr lang="en-GB" dirty="0" smtClean="0"/>
            </a:br>
            <a:r>
              <a:rPr lang="en-GB" dirty="0" smtClean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CCA2D6-8136-E64B-BB15-E40171F2F756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32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728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6513801"/>
            <a:ext cx="4572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168750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6497523"/>
            <a:ext cx="489996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4762182-5DBC-4D8D-B792-EE3B14C40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Feb/26/21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4.wmf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6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9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60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61.w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6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58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59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60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6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wmf"/><Relationship Id="rId12" Type="http://schemas.openxmlformats.org/officeDocument/2006/relationships/oleObject" Target="../embeddings/oleObject13.bin"/><Relationship Id="rId13" Type="http://schemas.openxmlformats.org/officeDocument/2006/relationships/image" Target="../media/image75.wmf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4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jpe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85.wmf"/><Relationship Id="rId7" Type="http://schemas.openxmlformats.org/officeDocument/2006/relationships/image" Target="../media/image8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92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93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dx.doi.org/10.1103/PhysRev.52.87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gif"/><Relationship Id="rId5" Type="http://schemas.openxmlformats.org/officeDocument/2006/relationships/image" Target="../media/image105.pn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102.emf"/><Relationship Id="rId8" Type="http://schemas.openxmlformats.org/officeDocument/2006/relationships/image" Target="../media/image10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hyperlink" Target="https://github.com/ochubar/SRW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documents/blob/master/zoom_propagator_pirro_thesis.pdf" TargetMode="External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hyperlink" Target="http://dx.doi.org/10.1117/12.2274263" TargetMode="Externa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hyperlink" Target="http://dx.doi.org/10.1209/0295-5075/119/34004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141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42.w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43.w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144.wmf"/><Relationship Id="rId11" Type="http://schemas.openxmlformats.org/officeDocument/2006/relationships/image" Target="../media/image145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14.w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75.w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146.wmf"/><Relationship Id="rId10" Type="http://schemas.openxmlformats.org/officeDocument/2006/relationships/image" Target="../media/image18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4" Type="http://schemas.openxmlformats.org/officeDocument/2006/relationships/image" Target="../media/image150.png"/><Relationship Id="rId5" Type="http://schemas.openxmlformats.org/officeDocument/2006/relationships/oleObject" Target="../embeddings/oleObject25.bin"/><Relationship Id="rId6" Type="http://schemas.openxmlformats.org/officeDocument/2006/relationships/image" Target="../media/image85.wmf"/><Relationship Id="rId7" Type="http://schemas.openxmlformats.org/officeDocument/2006/relationships/image" Target="../media/image88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92.w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93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4" Type="http://schemas.openxmlformats.org/officeDocument/2006/relationships/image" Target="../media/image156.jpeg"/><Relationship Id="rId5" Type="http://schemas.openxmlformats.org/officeDocument/2006/relationships/image" Target="../media/image157.jpeg"/><Relationship Id="rId6" Type="http://schemas.openxmlformats.org/officeDocument/2006/relationships/image" Target="../media/image158.jpe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ps.anl.gov/Science/Scientific-Software/OASYS" TargetMode="Externa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828800"/>
            <a:ext cx="8191345" cy="158922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ＭＳ Ｐゴシック" pitchFamily="34" charset="-128"/>
              </a:rPr>
              <a:t>HERCULES </a:t>
            </a:r>
            <a:r>
              <a:rPr lang="en-US" dirty="0" smtClean="0">
                <a:ea typeface="ＭＳ Ｐゴシック" pitchFamily="34" charset="-128"/>
              </a:rPr>
              <a:t>2021 - TUTORIAL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err="1" smtClean="0">
                <a:ea typeface="ＭＳ Ｐゴシック" pitchFamily="34" charset="-128"/>
              </a:rPr>
              <a:t>Modelling</a:t>
            </a:r>
            <a:r>
              <a:rPr lang="en-US" dirty="0" smtClean="0">
                <a:ea typeface="ＭＳ Ｐゴシック" pitchFamily="34" charset="-128"/>
              </a:rPr>
              <a:t> SR </a:t>
            </a:r>
            <a:r>
              <a:rPr lang="en-US" dirty="0" err="1" smtClean="0">
                <a:ea typeface="ＭＳ Ｐゴシック" pitchFamily="34" charset="-128"/>
              </a:rPr>
              <a:t>beamlines</a:t>
            </a:r>
            <a:r>
              <a:rPr lang="en-US" dirty="0" smtClean="0">
                <a:ea typeface="ＭＳ Ｐゴシック" pitchFamily="34" charset="-128"/>
              </a:rPr>
              <a:t> using OASYS 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1371600" y="45974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Manuel Sánchez del Río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AAMP, MEG, ISDD</a:t>
            </a:r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, ESRF</a:t>
            </a:r>
          </a:p>
          <a:p>
            <a:pPr eaLnBrk="1" hangingPunct="1"/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2021 </a:t>
            </a:r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March </a:t>
            </a:r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3</a:t>
            </a:r>
            <a:r>
              <a:rPr lang="en-US" altLang="en-US" baseline="30000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rd</a:t>
            </a:r>
            <a:r>
              <a:rPr lang="en-US" altLang="en-US" dirty="0" smtClean="0">
                <a:solidFill>
                  <a:srgbClr val="898989"/>
                </a:solidFill>
                <a:ea typeface="ＭＳ Ｐゴシック" panose="020B0600070205080204" pitchFamily="34" charset="-128"/>
              </a:rPr>
              <a:t> 14:00</a:t>
            </a:r>
            <a:endParaRPr lang="en-US" altLang="en-US" dirty="0" smtClean="0">
              <a:solidFill>
                <a:srgbClr val="898989"/>
              </a:solidFill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7680" cy="1966433"/>
          </a:xfrm>
        </p:spPr>
        <p:txBody>
          <a:bodyPr/>
          <a:lstStyle/>
          <a:p>
            <a:r>
              <a:rPr lang="en-US" dirty="0" smtClean="0"/>
              <a:t>XOPPY (tools)    				</a:t>
            </a:r>
            <a:r>
              <a:rPr lang="en-US" dirty="0" err="1" smtClean="0"/>
              <a:t>hercules_xoppy.ows</a:t>
            </a:r>
            <a:endParaRPr lang="en-US" dirty="0" smtClean="0"/>
          </a:p>
          <a:p>
            <a:r>
              <a:rPr lang="en-US" dirty="0" err="1" smtClean="0"/>
              <a:t>ShadowOUI</a:t>
            </a:r>
            <a:r>
              <a:rPr lang="en-US" dirty="0" smtClean="0"/>
              <a:t> (ray tracing)  </a:t>
            </a:r>
            <a:r>
              <a:rPr lang="en-US" dirty="0" err="1" smtClean="0"/>
              <a:t>hercules_shadowoui.ows</a:t>
            </a:r>
            <a:endParaRPr lang="en-US" dirty="0" smtClean="0"/>
          </a:p>
          <a:p>
            <a:r>
              <a:rPr lang="en-US" dirty="0" smtClean="0"/>
              <a:t>WOFRY (wave optics)		</a:t>
            </a:r>
            <a:r>
              <a:rPr lang="en-US" dirty="0" err="1" smtClean="0"/>
              <a:t>hercules_wofry.ows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827" y="808920"/>
            <a:ext cx="6221453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Computer simulation of light sources and optical components is a mandatory step in the design and optimization of synchrotron and FEL radiation beamlines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513" y="1936558"/>
            <a:ext cx="5535581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different codes for numerical simulations are available, implementing different physical approaches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3326" y="2867617"/>
            <a:ext cx="23028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4668" y="2867617"/>
            <a:ext cx="24929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WAVEFRONT</a:t>
            </a:r>
          </a:p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PROPAGATION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179920" y="1354161"/>
            <a:ext cx="832767" cy="48929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432" y="3702946"/>
            <a:ext cx="1273454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Shadow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3362" y="3706855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9907" y="4092465"/>
            <a:ext cx="636188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XRT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2675" y="4092465"/>
            <a:ext cx="107147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err="1"/>
              <a:t>McXtrace</a:t>
            </a:r>
            <a:endParaRPr lang="en-US" sz="1225" dirty="0"/>
          </a:p>
        </p:txBody>
      </p:sp>
      <p:sp>
        <p:nvSpPr>
          <p:cNvPr id="14" name="TextBox 13"/>
          <p:cNvSpPr txBox="1"/>
          <p:nvPr/>
        </p:nvSpPr>
        <p:spPr>
          <a:xfrm>
            <a:off x="5306478" y="3748989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SRW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0955" y="3811619"/>
            <a:ext cx="8327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PHASE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478" y="4167003"/>
            <a:ext cx="73447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WISE</a:t>
            </a:r>
          </a:p>
        </p:txBody>
      </p:sp>
      <p:sp>
        <p:nvSpPr>
          <p:cNvPr id="18" name="Donut 17"/>
          <p:cNvSpPr/>
          <p:nvPr/>
        </p:nvSpPr>
        <p:spPr bwMode="auto">
          <a:xfrm>
            <a:off x="4865792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Donut 20"/>
          <p:cNvSpPr/>
          <p:nvPr/>
        </p:nvSpPr>
        <p:spPr bwMode="auto">
          <a:xfrm>
            <a:off x="1191246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eft-Right-Up Arrow 16"/>
          <p:cNvSpPr/>
          <p:nvPr/>
        </p:nvSpPr>
        <p:spPr bwMode="auto">
          <a:xfrm>
            <a:off x="3934735" y="2475535"/>
            <a:ext cx="1224848" cy="1028268"/>
          </a:xfrm>
          <a:prstGeom prst="leftRightUp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630" y="4307426"/>
            <a:ext cx="951905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WOFRY</a:t>
            </a:r>
            <a:endParaRPr lang="en-US" sz="1225" dirty="0"/>
          </a:p>
        </p:txBody>
      </p:sp>
      <p:sp>
        <p:nvSpPr>
          <p:cNvPr id="20" name="TextBox 19"/>
          <p:cNvSpPr txBox="1"/>
          <p:nvPr/>
        </p:nvSpPr>
        <p:spPr>
          <a:xfrm>
            <a:off x="6972013" y="3886157"/>
            <a:ext cx="84154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smtClean="0"/>
              <a:t>COMSYL</a:t>
            </a:r>
            <a:endParaRPr lang="en-US" sz="1225" dirty="0"/>
          </a:p>
        </p:txBody>
      </p:sp>
    </p:spTree>
    <p:extLst>
      <p:ext uri="{BB962C8B-B14F-4D97-AF65-F5344CB8AC3E}">
        <p14:creationId xmlns:p14="http://schemas.microsoft.com/office/powerpoint/2010/main" val="338703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36468" y="2101139"/>
            <a:ext cx="5352120" cy="358236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97899" y="622800"/>
            <a:ext cx="7897956" cy="99818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sz="1800" b="1" cap="all" dirty="0" smtClean="0">
                <a:solidFill>
                  <a:srgbClr val="0070C0"/>
                </a:solidFill>
              </a:rPr>
              <a:t>At HIGH ENERGIES, WE ARE FAR FROM DIFFRACTION-LIMIT (=FULLY COHERENCE)</a:t>
            </a:r>
            <a:r>
              <a:rPr sz="1800" b="1" cap="all" dirty="0" smtClean="0">
                <a:solidFill>
                  <a:srgbClr val="0070C0"/>
                </a:solidFill>
              </a:rPr>
              <a:t> </a:t>
            </a:r>
            <a:r>
              <a:rPr lang="en-US" sz="1800" b="1" cap="all" dirty="0" smtClean="0">
                <a:solidFill>
                  <a:srgbClr val="0070C0"/>
                </a:solidFill>
              </a:rPr>
              <a:t> </a:t>
            </a:r>
            <a:br>
              <a:rPr lang="en-US" sz="1800" b="1" cap="all" dirty="0" smtClean="0">
                <a:solidFill>
                  <a:srgbClr val="0070C0"/>
                </a:solidFill>
              </a:rPr>
            </a:br>
            <a:r>
              <a:rPr lang="en-US" sz="2000" dirty="0" smtClean="0">
                <a:solidFill>
                  <a:srgbClr val="0070C0"/>
                </a:solidFill>
              </a:rPr>
              <a:t>U17 </a:t>
            </a:r>
            <a:r>
              <a:rPr lang="en-US" sz="2000" dirty="0">
                <a:solidFill>
                  <a:srgbClr val="0070C0"/>
                </a:solidFill>
              </a:rPr>
              <a:t>2m @ </a:t>
            </a:r>
            <a:r>
              <a:rPr lang="en-US" sz="2000" dirty="0" smtClean="0">
                <a:solidFill>
                  <a:srgbClr val="0070C0"/>
                </a:solidFill>
              </a:rPr>
              <a:t>17 </a:t>
            </a:r>
            <a:r>
              <a:rPr lang="en-US" sz="2000" dirty="0" err="1" smtClean="0">
                <a:solidFill>
                  <a:srgbClr val="0070C0"/>
                </a:solidFill>
              </a:rPr>
              <a:t>keV</a:t>
            </a:r>
            <a:r>
              <a:rPr lang="en-US" sz="2000" dirty="0" smtClean="0">
                <a:solidFill>
                  <a:srgbClr val="0070C0"/>
                </a:solidFill>
              </a:rPr>
              <a:t> (K=0.4842) L=2m Coherent Fraction</a:t>
            </a:r>
            <a:br>
              <a:rPr lang="en-US" sz="2000" dirty="0" smtClean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/>
            </a: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 smtClean="0">
                <a:solidFill>
                  <a:srgbClr val="0070C0"/>
                </a:solidFill>
              </a:rPr>
              <a:t>THEREFORE, ANY BEAMLINE SIMULATION MUST START WITH RAY TRACING (INCOHERENT BEAMS)</a:t>
            </a:r>
            <a:endParaRPr sz="1800" b="1" cap="all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38434" y="2676020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3.13 %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79816" y="4551714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0.18 %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463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7F7F7F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216394"/>
            <a:ext cx="7886700" cy="994172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Source emission (XOPPY)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7720" y="1909029"/>
            <a:ext cx="6172200" cy="4440657"/>
          </a:xfrm>
        </p:spPr>
        <p:txBody>
          <a:bodyPr/>
          <a:lstStyle/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(flux or power versus E)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power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density (power versus X,Y)</a:t>
            </a:r>
          </a:p>
          <a:p>
            <a:r>
              <a:rPr lang="en-US" altLang="en-US" sz="1800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Spectrum (flux/power </a:t>
            </a:r>
            <a:r>
              <a:rPr lang="en-US" altLang="en-US" sz="1800" dirty="0" err="1" smtClean="0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X,Y,E)</a:t>
            </a:r>
          </a:p>
          <a:p>
            <a:r>
              <a:rPr lang="en-US" altLang="en-US" sz="1800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 tuning curves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Wiggler </a:t>
            </a:r>
            <a:r>
              <a:rPr lang="en-US" altLang="en-US" sz="1800" dirty="0">
                <a:ea typeface="ＭＳ Ｐゴシック" panose="020B0600070205080204" pitchFamily="34" charset="-128"/>
              </a:rPr>
              <a:t>spectrum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BM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>E, angle)</a:t>
            </a:r>
          </a:p>
          <a:p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Others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26" y="1470101"/>
            <a:ext cx="3289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581163"/>
            <a:ext cx="7886700" cy="994172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Optical elements (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XOPPY)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143000" y="1920478"/>
            <a:ext cx="6172200" cy="3394472"/>
          </a:xfrm>
        </p:spPr>
        <p:txBody>
          <a:bodyPr/>
          <a:lstStyle/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Attenuators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Mirrors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Multilayers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 smtClean="0">
                <a:ea typeface="ＭＳ Ｐゴシック" panose="020B0600070205080204" pitchFamily="34" charset="-128"/>
              </a:rPr>
              <a:t>Crystals</a:t>
            </a:r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1575335"/>
            <a:ext cx="325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89" y="124564"/>
            <a:ext cx="8557481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Memorandum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5" y="958468"/>
            <a:ext cx="1940855" cy="2146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94" y="958468"/>
            <a:ext cx="1759847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691" y="3684141"/>
            <a:ext cx="2292781" cy="22927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7810" y="672552"/>
            <a:ext cx="75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</a:t>
            </a:r>
            <a:r>
              <a:rPr lang="en-US" dirty="0" smtClean="0"/>
              <a:t>electrodynamics (</a:t>
            </a:r>
            <a:r>
              <a:rPr lang="en-US" dirty="0" smtClean="0"/>
              <a:t>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74130"/>
              </p:ext>
            </p:extLst>
          </p:nvPr>
        </p:nvGraphicFramePr>
        <p:xfrm>
          <a:off x="6283227" y="3836581"/>
          <a:ext cx="1912038" cy="637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3" name="Equation" r:id="rId6" imgW="1333440" imgH="444240" progId="">
                  <p:embed/>
                </p:oleObj>
              </mc:Choice>
              <mc:Fallback>
                <p:oleObj name="Equation" r:id="rId6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227" y="3836581"/>
                        <a:ext cx="1912038" cy="6373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65" y="4509871"/>
            <a:ext cx="2762770" cy="219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5479" y="4104597"/>
            <a:ext cx="163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resonance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3942" y="1041884"/>
            <a:ext cx="2141537" cy="5587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2088" y="2247469"/>
            <a:ext cx="2383994" cy="917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227" y="1724454"/>
            <a:ext cx="1704975" cy="711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3227" y="2417750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3436285"/>
            <a:ext cx="3070863" cy="27621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5350" y="1041884"/>
            <a:ext cx="3909261" cy="6825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60570" y="3314809"/>
            <a:ext cx="167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resonance</a:t>
            </a:r>
          </a:p>
          <a:p>
            <a:r>
              <a:rPr lang="en-US" dirty="0" smtClean="0"/>
              <a:t>Approximation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88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-21360"/>
            <a:ext cx="704187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24312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44608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" y="1106002"/>
            <a:ext cx="8166843" cy="1731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4"/>
            <a:ext cx="5095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11" y="3943597"/>
            <a:ext cx="232433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08" y="3827052"/>
            <a:ext cx="1635016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" y="977114"/>
            <a:ext cx="3678220" cy="3154186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718" y="3921625"/>
            <a:ext cx="56235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 rot="21058352">
            <a:off x="5685811" y="3203190"/>
            <a:ext cx="352940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5917411" y="2343252"/>
            <a:ext cx="377829" cy="2365703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6336520" y="3387904"/>
            <a:ext cx="1728192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9177" y="3335807"/>
            <a:ext cx="755404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6455097" y="3433962"/>
            <a:ext cx="1504781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6783528" y="3485722"/>
            <a:ext cx="793747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7712" y="2303938"/>
            <a:ext cx="306044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7167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61" y="1"/>
            <a:ext cx="262407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2801" y="983867"/>
            <a:ext cx="16500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</a:p>
          <a:p>
            <a:r>
              <a:rPr lang="en-US" dirty="0" smtClean="0"/>
              <a:t>2x2 mm @ 25.4,=m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2.1x2.1 @ 28m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92" y="4293238"/>
            <a:ext cx="2899055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344130" y="4042800"/>
            <a:ext cx="630506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25726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Mirror:</a:t>
            </a:r>
          </a:p>
          <a:p>
            <a:r>
              <a:rPr lang="en-US" dirty="0" smtClean="0"/>
              <a:t>400mm</a:t>
            </a:r>
          </a:p>
          <a:p>
            <a:r>
              <a:rPr lang="en-US" dirty="0" smtClean="0"/>
              <a:t>2.1mm (mask)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538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Introduction </a:t>
            </a:r>
            <a:r>
              <a:rPr lang="en-US" sz="2800" dirty="0" smtClean="0"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ea typeface="ＭＳ Ｐゴシック" pitchFamily="34" charset="-128"/>
              </a:rPr>
              <a:t>XOPPY </a:t>
            </a:r>
            <a:r>
              <a:rPr lang="en-US" sz="2800" dirty="0"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ea typeface="ＭＳ Ｐゴシック" pitchFamily="34" charset="-128"/>
              </a:rPr>
              <a:t>optical </a:t>
            </a:r>
            <a:r>
              <a:rPr lang="en-US" sz="2800" dirty="0" smtClean="0"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ea typeface="ＭＳ Ｐゴシック" pitchFamily="34" charset="-128"/>
              </a:rPr>
              <a:t>ShadowOUI</a:t>
            </a:r>
            <a:r>
              <a:rPr lang="en-US" sz="2800" dirty="0">
                <a:ea typeface="ＭＳ Ｐゴシック" pitchFamily="34" charset="-128"/>
              </a:rPr>
              <a:t>: Ray </a:t>
            </a:r>
            <a:r>
              <a:rPr lang="en-US" sz="2800" dirty="0" smtClean="0"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ea typeface="ＭＳ Ｐゴシック" pitchFamily="34" charset="-128"/>
              </a:rPr>
              <a:t>beamlines</a:t>
            </a:r>
            <a:endParaRPr lang="en-US" sz="2800" dirty="0" smtClean="0"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58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7415" y="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9" y="873735"/>
            <a:ext cx="2740523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78" y="3428751"/>
            <a:ext cx="2887103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195" y="537145"/>
            <a:ext cx="264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85360" y="464998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(2.1 x 1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90" y="928538"/>
            <a:ext cx="278316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026" y="3541934"/>
            <a:ext cx="2656991" cy="2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26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8152642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862" y="1153704"/>
            <a:ext cx="2484276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3371607" y="3929834"/>
            <a:ext cx="904460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76398" y="2738507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5911" y="952680"/>
            <a:ext cx="307834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991815" y="943379"/>
            <a:ext cx="864096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605035" y="2233410"/>
            <a:ext cx="108012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1965" y="2067655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25095" y="2067656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05035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3047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8836" y="1634147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1033" y="3239279"/>
            <a:ext cx="9171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0785" y="2369175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007967" y="4558922"/>
            <a:ext cx="1363640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3276882" y="4271545"/>
            <a:ext cx="243295" cy="807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86267" y="4152406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416902" y="4244378"/>
            <a:ext cx="1014701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416902" y="4620064"/>
            <a:ext cx="1102252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6383" y="4331804"/>
            <a:ext cx="12829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2866" y="4886090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498" y="3940057"/>
            <a:ext cx="243264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04" y="1606670"/>
            <a:ext cx="5143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02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681" y="3808921"/>
            <a:ext cx="2918735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374490" y="78671"/>
            <a:ext cx="8255931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2020" y="712400"/>
            <a:ext cx="2220951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02196" y="584684"/>
            <a:ext cx="2746772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720821" y="512677"/>
            <a:ext cx="319206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059" y="1076304"/>
            <a:ext cx="2614613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7237" y="3375108"/>
            <a:ext cx="2349261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64187" y="3125123"/>
            <a:ext cx="2105825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41332" y="1162468"/>
            <a:ext cx="1974755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44300" y="1990560"/>
            <a:ext cx="3079781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87326" y="2782649"/>
            <a:ext cx="2393457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22341" y="3422641"/>
            <a:ext cx="1986192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327" y="4042800"/>
            <a:ext cx="2747232" cy="2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61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2524" y="-57136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469" y="558722"/>
            <a:ext cx="140440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26258" y="1825827"/>
            <a:ext cx="6237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41393" y="630730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08456" y="594726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57417" y="594726"/>
            <a:ext cx="51305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41393" y="918762"/>
            <a:ext cx="567063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36348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71363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1693" y="414707"/>
            <a:ext cx="1583984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06815" y="5500869"/>
            <a:ext cx="6129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349" y="3249618"/>
            <a:ext cx="770156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511" y="3249618"/>
            <a:ext cx="770156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087" y="3187014"/>
            <a:ext cx="864687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02471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6348" y="4447154"/>
            <a:ext cx="872133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510" y="4483158"/>
            <a:ext cx="872133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655" y="4375147"/>
            <a:ext cx="1295762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1453" y="3429638"/>
            <a:ext cx="3429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28337" y="2286915"/>
            <a:ext cx="6404307" cy="842821"/>
            <a:chOff x="1403648" y="4005064"/>
            <a:chExt cx="8539076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3286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8456" y="4627174"/>
            <a:ext cx="3429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7122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466618" y="2466934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66618" y="3475046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493621" y="4519162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67415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91" y="1444817"/>
            <a:ext cx="5795695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11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58" y="1178062"/>
            <a:ext cx="6411993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94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Hyerarchical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31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7F7F7F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rgbClr val="FF0000"/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rgbClr val="FF0000"/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6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7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8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2200" y="1253"/>
            <a:ext cx="123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9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0" y="1253"/>
                          <a:ext cx="123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12" cy="635"/>
                <a:chOff x="1156" y="1298"/>
                <a:chExt cx="712" cy="635"/>
              </a:xfrm>
            </p:grpSpPr>
            <p:graphicFrame>
              <p:nvGraphicFramePr>
                <p:cNvPr id="1026" name="Object 2"/>
                <p:cNvGraphicFramePr>
                  <a:graphicFrameLocks noChangeAspect="1"/>
                </p:cNvGraphicFramePr>
                <p:nvPr/>
              </p:nvGraphicFramePr>
              <p:xfrm>
                <a:off x="1292" y="1298"/>
                <a:ext cx="576" cy="30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40" name="Equation" r:id="rId11" imgW="914400" imgH="482400" progId="Equation.DSMT4">
                        <p:embed/>
                      </p:oleObj>
                    </mc:Choice>
                    <mc:Fallback>
                      <p:oleObj name="Equation" r:id="rId11" imgW="914400" imgH="48240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92" y="1298"/>
                              <a:ext cx="576" cy="30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4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38624042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5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0154162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6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5870182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7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6428988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88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384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3678770"/>
            <a:ext cx="8614238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>Outcome</a:t>
            </a: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/>
            </a:r>
            <a:b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Calculate main characteristics of synchrotron sources (dipoles and IDs)</a:t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 smtClean="0">
                <a:solidFill>
                  <a:srgbClr val="FF0000"/>
                </a:solidFill>
                <a:ea typeface="ＭＳ Ｐゴシック" pitchFamily="34" charset="-128"/>
              </a:rPr>
              <a:t>Simulating beamline optics by ray-tracing to obtain main parameters of beam size, energy resolution and flux</a:t>
            </a: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Understand basic principles of x-ray o</a:t>
            </a:r>
            <a:r>
              <a:rPr lang="en-US" altLang="en-US" sz="48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ptics: 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Reflective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(aberrations, slope errors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), Diffractive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(dispersion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 and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Refractive (chromatic aberrations</a:t>
            </a:r>
            <a: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)</a:t>
            </a:r>
            <a:br>
              <a:rPr lang="en-US" altLang="en-US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A few </a:t>
            </a:r>
            <a:r>
              <a:rPr lang="en-US" altLang="en-US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concepts (</a:t>
            </a:r>
            <a:r>
              <a:rPr lang="en-US" altLang="en-US" dirty="0" smtClean="0">
                <a:solidFill>
                  <a:srgbClr val="008000"/>
                </a:solidFill>
                <a:ea typeface="ＭＳ Ｐゴシック" panose="020B0600070205080204" pitchFamily="34" charset="-128"/>
              </a:rPr>
              <a:t>only) about coherence</a:t>
            </a: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/>
            </a:r>
            <a:br>
              <a:rPr lang="en-US" dirty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/>
            </a:r>
            <a:br>
              <a:rPr lang="en-US" dirty="0" smtClean="0">
                <a:ea typeface="ＭＳ Ｐゴシック" pitchFamily="34" charset="-128"/>
              </a:rPr>
            </a:br>
            <a:endParaRPr lang="en-US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09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Optical elements</a:t>
            </a:r>
            <a:endParaRPr lang="en-GB" altLang="en-US" smtClean="0">
              <a:ea typeface="ＭＳ Ｐゴシック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smtClean="0">
                <a:ea typeface="ＭＳ Ｐゴシック" panose="020B0600070205080204" pitchFamily="34" charset="-128"/>
              </a:rPr>
              <a:t>For each optics element SHADOW includes: </a:t>
            </a:r>
          </a:p>
          <a:p>
            <a:r>
              <a:rPr lang="en-US" altLang="en-US" smtClean="0">
                <a:solidFill>
                  <a:srgbClr val="0070C0"/>
                </a:solidFill>
                <a:ea typeface="ＭＳ Ｐゴシック" panose="020B0600070205080204" pitchFamily="34" charset="-128"/>
              </a:rPr>
              <a:t>Geometrical model: how the direction of the rays are changed (reflected, refracted or diffracted)</a:t>
            </a:r>
          </a:p>
          <a:p>
            <a:r>
              <a:rPr lang="en-US" altLang="en-US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Physical model: how the ray intensity (in fact electric fields) decreases because of the interaction</a:t>
            </a:r>
            <a:endParaRPr lang="en-GB" altLang="en-US" smtClean="0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185988" y="5526088"/>
            <a:ext cx="650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70C0"/>
                </a:solidFill>
              </a:rPr>
              <a:t>Structures along the surface =&gt;playing with the direction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00B050"/>
                </a:solidFill>
              </a:rPr>
              <a:t>Structures in depth =&gt; playing with the reflectivity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711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113729"/>
            <a:ext cx="1828800" cy="231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88"/>
            <a:ext cx="9144000" cy="609600"/>
          </a:xfrm>
        </p:spPr>
        <p:txBody>
          <a:bodyPr/>
          <a:lstStyle/>
          <a:p>
            <a:pPr algn="ctr"/>
            <a:r>
              <a:rPr lang="en-US" sz="3200" dirty="0" smtClean="0"/>
              <a:t>Sources II (</a:t>
            </a:r>
            <a:r>
              <a:rPr lang="en-US" sz="3200" dirty="0" smtClean="0"/>
              <a:t>Wiggler </a:t>
            </a:r>
            <a:r>
              <a:rPr lang="en-US" sz="2000" dirty="0" smtClean="0"/>
              <a:t>and also </a:t>
            </a:r>
            <a:r>
              <a:rPr lang="en-US" sz="2000" dirty="0" err="1" smtClean="0"/>
              <a:t>mutiple</a:t>
            </a:r>
            <a:r>
              <a:rPr lang="en-US" sz="2000" dirty="0" smtClean="0"/>
              <a:t> BMs and Short IDs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1035198"/>
            <a:ext cx="2323987" cy="158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10747"/>
            <a:ext cx="2171700" cy="1503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87147"/>
            <a:ext cx="2230864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0341"/>
            <a:ext cx="90487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634547"/>
            <a:ext cx="3952875" cy="1838410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980273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329747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 flipV="1">
            <a:off x="3505200" y="1827730"/>
            <a:ext cx="1066802" cy="909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98609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7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36674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Equation" r:id="rId12" imgW="1574640" imgH="444240" progId="Equation.DSMT4">
                  <p:embed/>
                </p:oleObj>
              </mc:Choice>
              <mc:Fallback>
                <p:oleObj name="Equation" r:id="rId12" imgW="1574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82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24200"/>
            <a:ext cx="4703239" cy="2815630"/>
          </a:xfrm>
          <a:prstGeom prst="rect">
            <a:avLst/>
          </a:prstGeom>
        </p:spPr>
      </p:pic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298819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361885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6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12" y="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2004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1185416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08731"/>
              </p:ext>
            </p:extLst>
          </p:nvPr>
        </p:nvGraphicFramePr>
        <p:xfrm>
          <a:off x="6400800" y="37338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5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155110"/>
              </p:ext>
            </p:extLst>
          </p:nvPr>
        </p:nvGraphicFramePr>
        <p:xfrm>
          <a:off x="6400800" y="2514600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14600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475624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1185416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1185416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700604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52400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11854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-18406" y="762000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104525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0271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1600" dirty="0" smtClean="0">
                <a:ea typeface="ＭＳ Ｐゴシック" panose="020B0600070205080204" pitchFamily="34" charset="-128"/>
              </a:rPr>
            </a:br>
            <a:r>
              <a:rPr lang="en-US" altLang="en-US" sz="1600" dirty="0" smtClean="0">
                <a:ea typeface="ＭＳ Ｐゴシック" panose="020B0600070205080204" pitchFamily="34" charset="-128"/>
              </a:rPr>
              <a:t>J W. M.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DuMond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Phys. Rev. 52, 872 – (1937)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r>
              <a:rPr lang="en-US" altLang="en-US" sz="1800" dirty="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143000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2" y="350520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110709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3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2687833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228600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1540113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1540113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031649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455585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455585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031649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031649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1823737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2987918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2651829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3371909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3047873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3047873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127993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4380021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20474"/>
              </p:ext>
            </p:extLst>
          </p:nvPr>
        </p:nvGraphicFramePr>
        <p:xfrm>
          <a:off x="6248400" y="4343400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343400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14600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7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301931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1805987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805987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5967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354159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318155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318155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354159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4594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37393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22992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3739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3622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05801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1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Outline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  OASYS</a:t>
            </a:r>
          </a:p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toolbox: Source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emission and characteristics of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optical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elements. Power transport</a:t>
            </a:r>
          </a:p>
          <a:p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tracing SR </a:t>
            </a:r>
            <a:r>
              <a:rPr lang="en-US" sz="2800" dirty="0" err="1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 smtClean="0">
                <a:solidFill>
                  <a:srgbClr val="FF0000"/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 smtClean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432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optics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sampling a </a:t>
            </a:r>
            <a:r>
              <a:rPr lang="en-US" dirty="0" err="1" smtClean="0"/>
              <a:t>wavefront</a:t>
            </a:r>
            <a:r>
              <a:rPr lang="en-US" dirty="0" smtClean="0"/>
              <a:t> (</a:t>
            </a:r>
            <a:r>
              <a:rPr lang="en-US" dirty="0" err="1" smtClean="0"/>
              <a:t>monochromatoc</a:t>
            </a:r>
            <a:r>
              <a:rPr lang="en-US" dirty="0" smtClean="0"/>
              <a:t> and coherent), and propagate it (in free space and trough optical elements)</a:t>
            </a:r>
          </a:p>
          <a:p>
            <a:r>
              <a:rPr lang="en-US" dirty="0" smtClean="0"/>
              <a:t>2D </a:t>
            </a:r>
            <a:r>
              <a:rPr lang="en-US" dirty="0" err="1" smtClean="0"/>
              <a:t>wavefront</a:t>
            </a:r>
            <a:r>
              <a:rPr lang="en-US" dirty="0" smtClean="0"/>
              <a:t> sampling </a:t>
            </a:r>
            <a:r>
              <a:rPr lang="en-US" dirty="0"/>
              <a:t>i</a:t>
            </a:r>
            <a:r>
              <a:rPr lang="en-US" dirty="0" smtClean="0"/>
              <a:t>s costly ~N^2</a:t>
            </a:r>
          </a:p>
          <a:p>
            <a:r>
              <a:rPr lang="en-US" dirty="0" smtClean="0"/>
              <a:t>Propagation is expensive N^4 or N^2 if FFT</a:t>
            </a:r>
          </a:p>
          <a:p>
            <a:r>
              <a:rPr lang="en-US" dirty="0" smtClean="0"/>
              <a:t>Optical elements </a:t>
            </a:r>
            <a:r>
              <a:rPr lang="en-US" dirty="0" err="1" smtClean="0"/>
              <a:t>modelled</a:t>
            </a:r>
            <a:r>
              <a:rPr lang="en-US" dirty="0" smtClean="0"/>
              <a:t> as thin objects</a:t>
            </a:r>
          </a:p>
          <a:p>
            <a:r>
              <a:rPr lang="en-US" dirty="0" smtClean="0"/>
              <a:t>Parameter setting is complex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05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756CBF-9493-3544-952B-28C3A65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7" b="3730"/>
          <a:stretch/>
        </p:blipFill>
        <p:spPr>
          <a:xfrm>
            <a:off x="150051" y="2742185"/>
            <a:ext cx="8870124" cy="3983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8943813-742C-614A-9654-37172B7DA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latin typeface="Arial"/>
              </a:rPr>
              <a:pPr/>
              <a:t>44</a:t>
            </a:fld>
            <a:endParaRPr lang="en-US" dirty="0"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03809970-9A6E-9A44-AD84-DE80CE5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64" y="179725"/>
            <a:ext cx="8909136" cy="828948"/>
          </a:xfrm>
        </p:spPr>
        <p:txBody>
          <a:bodyPr/>
          <a:lstStyle/>
          <a:p>
            <a:r>
              <a:rPr lang="en-US" sz="4000" dirty="0"/>
              <a:t>Wavefront and Propagator discretization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E39C049-02A1-E34C-AC55-15E594AA6F5F}"/>
              </a:ext>
            </a:extLst>
          </p:cNvPr>
          <p:cNvSpPr txBox="1"/>
          <p:nvPr/>
        </p:nvSpPr>
        <p:spPr>
          <a:xfrm>
            <a:off x="273876" y="940195"/>
            <a:ext cx="4601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the discretization: Replicas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Replicas can be avoided by increasing the sampling or by isolating the main feature at the image plane, if the replica are well separated.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3607248-7EB6-244C-8E24-A1F96B4CCF2D}"/>
              </a:ext>
            </a:extLst>
          </p:cNvPr>
          <p:cNvSpPr txBox="1"/>
          <p:nvPr/>
        </p:nvSpPr>
        <p:spPr>
          <a:xfrm>
            <a:off x="5095080" y="1008673"/>
            <a:ext cx="39250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under-sampling: Aliasing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Under-sampling produces an overlapping of the replicas, thus completely distorting the expected result. This effect is called </a:t>
            </a:r>
            <a:r>
              <a:rPr lang="en-US" i="1" dirty="0">
                <a:solidFill>
                  <a:srgbClr val="005C98"/>
                </a:solidFill>
              </a:rPr>
              <a:t>aliasing.</a:t>
            </a:r>
            <a:endParaRPr lang="en-US" dirty="0">
              <a:solidFill>
                <a:srgbClr val="005C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 smtClean="0"/>
              <a:t>SRW (Oleg </a:t>
            </a:r>
            <a:r>
              <a:rPr lang="en-US" dirty="0" err="1" smtClean="0"/>
              <a:t>Chubar</a:t>
            </a:r>
            <a:r>
              <a:rPr lang="en-US" dirty="0" smtClean="0"/>
              <a:t>, BNL)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77" y="1562108"/>
            <a:ext cx="1912056" cy="2615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4CDE2E3-3688-6F45-A19F-D7A6848CA65D}"/>
              </a:ext>
            </a:extLst>
          </p:cNvPr>
          <p:cNvSpPr/>
          <p:nvPr/>
        </p:nvSpPr>
        <p:spPr>
          <a:xfrm>
            <a:off x="71049" y="98497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112375"/>
                </a:solidFill>
                <a:latin typeface="Times" pitchFamily="2" charset="0"/>
                <a:hlinkClick r:id="rId3"/>
              </a:rPr>
              <a:t>https://github.com/ochubar/SRW</a:t>
            </a:r>
            <a:r>
              <a:rPr lang="en-US" sz="2000" dirty="0">
                <a:solidFill>
                  <a:srgbClr val="112375"/>
                </a:solidFill>
                <a:latin typeface="Times" pitchFamily="2" charset="0"/>
              </a:rPr>
              <a:t> 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6871D3-EFC5-7A47-A62F-BBDBC17D2323}"/>
              </a:ext>
            </a:extLst>
          </p:cNvPr>
          <p:cNvSpPr/>
          <p:nvPr/>
        </p:nvSpPr>
        <p:spPr>
          <a:xfrm>
            <a:off x="71049" y="1613815"/>
            <a:ext cx="6711071" cy="743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Ellaume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Accurate and efficient computation of synchrotron radiation in the near field region.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Proceedings of the 6th European Particle Accelerator Conference - EPAC-98, pages 1177-1179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EDA4E6-E946-5444-BC74-B0F8D391A70B}"/>
              </a:ext>
            </a:extLst>
          </p:cNvPr>
          <p:cNvSpPr/>
          <p:nvPr/>
        </p:nvSpPr>
        <p:spPr>
          <a:xfrm>
            <a:off x="71049" y="2357641"/>
            <a:ext cx="6496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Wavefront calculations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. Proc. SPIE, 4143:48-59 (2001)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1973FC-1D63-C04A-A8C8-59561E617374}"/>
              </a:ext>
            </a:extLst>
          </p:cNvPr>
          <p:cNvSpPr/>
          <p:nvPr/>
        </p:nvSpPr>
        <p:spPr>
          <a:xfrm>
            <a:off x="71049" y="2723837"/>
            <a:ext cx="6711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Berman, L., Chu, Y.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Hubert,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Kaznatcheev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K., Shapiro, D. Shen, Q.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Baltser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Development of partially-coherent wavefront propagation simulation methods for 3rd and 4th generation synchrotron radiation sources.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8141:814107 (2011) </a:t>
            </a:r>
            <a:endParaRPr lang="en-US" sz="1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CB332FB-4951-744E-9227-50AA40655A37}"/>
              </a:ext>
            </a:extLst>
          </p:cNvPr>
          <p:cNvSpPr/>
          <p:nvPr/>
        </p:nvSpPr>
        <p:spPr>
          <a:xfrm>
            <a:off x="71049" y="3662940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.: Recent updates in the "Synchrotron Radiation Workshop" code, on-going developments, simulation activities, and plans for the future.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9209:920907 (2014)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F60C7CF-9EDE-6241-B1CF-6B4075F279D5}"/>
              </a:ext>
            </a:extLst>
          </p:cNvPr>
          <p:cNvSpPr/>
          <p:nvPr/>
        </p:nvSpPr>
        <p:spPr>
          <a:xfrm>
            <a:off x="71049" y="41774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Rakitin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Chen-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Y.K., Chu, Y.S.,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Hidas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D.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L.: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Main functions, recent updates, and applications of Synchrotron Radiation Workshop code.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10388:1038805 (2017)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F5A6CBB-8E82-E94B-B7ED-5AC5C82621BB}"/>
              </a:ext>
            </a:extLst>
          </p:cNvPr>
          <p:cNvSpPr/>
          <p:nvPr/>
        </p:nvSpPr>
        <p:spPr>
          <a:xfrm>
            <a:off x="71049" y="4874744"/>
            <a:ext cx="656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Celestre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R.: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Memory and CPU efficient computation of the Fresnel free-space propagator in Fourier optics simulation.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Opt. Express 27, 28750-28759 (2019)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7277" y="4325610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OASYS interface by Luca </a:t>
            </a:r>
            <a:r>
              <a:rPr lang="en-US" dirty="0" err="1" smtClean="0"/>
              <a:t>Rebuffi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0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 smtClean="0"/>
              <a:t>WOFRY (OASYS team)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44" y="3083152"/>
            <a:ext cx="33147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64" y="898303"/>
            <a:ext cx="759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Simpler use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Basic </a:t>
            </a:r>
            <a:r>
              <a:rPr lang="en-US" dirty="0" err="1" smtClean="0"/>
              <a:t>wavefronts</a:t>
            </a:r>
            <a:r>
              <a:rPr lang="en-US" dirty="0" smtClean="0"/>
              <a:t> (plane waves, spherical waves)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1D and 2D modes (less expensive)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Approximated </a:t>
            </a:r>
            <a:r>
              <a:rPr lang="en-US" dirty="0" err="1" smtClean="0"/>
              <a:t>undulator</a:t>
            </a:r>
            <a:r>
              <a:rPr lang="en-US" dirty="0" smtClean="0"/>
              <a:t>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Effective propagators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 as complete as SRW but growing fast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Good for prototyping </a:t>
            </a:r>
            <a:r>
              <a:rPr lang="en-US" dirty="0" err="1" smtClean="0"/>
              <a:t>beamlines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445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772400" cy="1362075"/>
          </a:xfrm>
        </p:spPr>
        <p:txBody>
          <a:bodyPr/>
          <a:lstStyle/>
          <a:p>
            <a:r>
              <a:rPr lang="en-US" dirty="0" smtClean="0"/>
              <a:t>Propagators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200400"/>
            <a:ext cx="4281999" cy="2473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4279900" cy="2270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4478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/>
                <a:cs typeface="Calibri"/>
              </a:rPr>
              <a:t>1D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9624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/>
                <a:cs typeface="Calibri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575608"/>
            <a:ext cx="2834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 (convolution)</a:t>
            </a:r>
          </a:p>
          <a:p>
            <a:r>
              <a:rPr lang="en-US" sz="2400" b="1" dirty="0" smtClean="0">
                <a:solidFill>
                  <a:srgbClr val="0000FF"/>
                </a:solidFill>
                <a:latin typeface="Calibri"/>
                <a:cs typeface="Calibri"/>
              </a:rPr>
              <a:t>Integral 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Fresnel Zoom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Fresnel Zoom Scaled</a:t>
            </a:r>
          </a:p>
        </p:txBody>
      </p:sp>
    </p:spTree>
    <p:extLst>
      <p:ext uri="{BB962C8B-B14F-4D97-AF65-F5344CB8AC3E}">
        <p14:creationId xmlns:p14="http://schemas.microsoft.com/office/powerpoint/2010/main" val="273694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362075"/>
          </a:xfrm>
        </p:spPr>
        <p:txBody>
          <a:bodyPr/>
          <a:lstStyle/>
          <a:p>
            <a:r>
              <a:rPr lang="en-US" dirty="0" smtClean="0"/>
              <a:t>Zoom Propagator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92974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3733800"/>
            <a:ext cx="772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G.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Pirro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, Master Thesis (2017)</a:t>
            </a:r>
          </a:p>
          <a:p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oasys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-kit/documents/blob/master/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zoom_propagator_pirro_thesis.pdf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 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19400"/>
            <a:ext cx="7505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6672" y="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err="1" smtClean="0">
                <a:solidFill>
                  <a:srgbClr val="FF0000"/>
                </a:solidFill>
              </a:rPr>
              <a:t>wofry_examples.ows</a:t>
            </a:r>
            <a:r>
              <a:rPr lang="en-US" dirty="0"/>
              <a:t> </a:t>
            </a:r>
            <a:r>
              <a:rPr lang="en-US" dirty="0" smtClean="0"/>
              <a:t>  simple propagation cases</a:t>
            </a:r>
            <a:endParaRPr lang="en-GB" sz="5300" dirty="0">
              <a:solidFill>
                <a:srgbClr val="3366FF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5086" y="1066800"/>
            <a:ext cx="936389" cy="1295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0600" y="6858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Aperture=0.4 mm, </a:t>
            </a:r>
            <a:r>
              <a:rPr lang="en-US" dirty="0">
                <a:latin typeface="Symbol" charset="2"/>
                <a:cs typeface="Symbol" charset="2"/>
              </a:rPr>
              <a:t>E</a:t>
            </a:r>
            <a:r>
              <a:rPr lang="en-US" dirty="0" smtClean="0"/>
              <a:t>=17225 </a:t>
            </a:r>
            <a:r>
              <a:rPr lang="en-US" dirty="0" err="1" smtClean="0"/>
              <a:t>eV</a:t>
            </a:r>
            <a:r>
              <a:rPr lang="en-US" dirty="0" smtClean="0"/>
              <a:t>, D=5cm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200275" y="3581400"/>
            <a:ext cx="936389" cy="12954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3190875" y="23622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190875" y="37338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9475" y="2983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67075" y="420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F=D/2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190875" y="4913293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67075" y="53821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F=D/2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8860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812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190875" y="28194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336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0875" y="2895600"/>
            <a:ext cx="990600" cy="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90875" y="4234934"/>
            <a:ext cx="9906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90775" y="5370493"/>
            <a:ext cx="17145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4419600" y="990600"/>
            <a:ext cx="304800" cy="3657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029075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038600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38600" y="529429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38200" y="15240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Converging spherical +</a:t>
            </a:r>
          </a:p>
          <a:p>
            <a:r>
              <a:rPr lang="en-US" sz="1400" dirty="0" smtClean="0"/>
              <a:t>Propagation (D)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400" y="25146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Plane + </a:t>
            </a:r>
            <a:br>
              <a:rPr lang="en-US" sz="1400" dirty="0" smtClean="0"/>
            </a:br>
            <a:r>
              <a:rPr lang="en-US" sz="1400" dirty="0" smtClean="0"/>
              <a:t>Lens (F=D)+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5500" y="38100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Spherical divergent+ </a:t>
            </a:r>
            <a:br>
              <a:rPr lang="en-US" sz="1400" dirty="0" smtClean="0"/>
            </a:br>
            <a:r>
              <a:rPr lang="en-US" sz="1400" dirty="0" smtClean="0"/>
              <a:t>Lens (F=D/2)+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5446693"/>
            <a:ext cx="422672" cy="381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76300" y="50656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Gaussian+</a:t>
            </a:r>
            <a:br>
              <a:rPr lang="en-US" sz="1400" dirty="0" smtClean="0"/>
            </a:br>
            <a:r>
              <a:rPr lang="en-US" sz="1400" dirty="0" smtClean="0"/>
              <a:t>Propagation(D)+ </a:t>
            </a:r>
            <a:br>
              <a:rPr lang="en-US" sz="1400" dirty="0" smtClean="0"/>
            </a:br>
            <a:r>
              <a:rPr lang="en-US" sz="1400" dirty="0" smtClean="0"/>
              <a:t>Lens (F=D/2)+</a:t>
            </a:r>
            <a:br>
              <a:rPr lang="en-US" sz="1400" dirty="0" smtClean="0"/>
            </a:br>
            <a:r>
              <a:rPr lang="en-US" sz="1400" dirty="0" smtClean="0"/>
              <a:t>Propagation (D)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4400" y="10668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4400" y="2362200"/>
            <a:ext cx="3276600" cy="11430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4400" y="49530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14400" y="35814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45"/>
          <p:cNvSpPr txBox="1">
            <a:spLocks/>
          </p:cNvSpPr>
          <p:nvPr/>
        </p:nvSpPr>
        <p:spPr>
          <a:xfrm>
            <a:off x="7391400" y="60515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914400"/>
            <a:ext cx="3884924" cy="260511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505200"/>
            <a:ext cx="3774141" cy="2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 bwMode="auto">
          <a:xfrm>
            <a:off x="511133" y="132447"/>
            <a:ext cx="5713563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The OASYS Project</a:t>
            </a:r>
          </a:p>
        </p:txBody>
      </p:sp>
      <p:pic>
        <p:nvPicPr>
          <p:cNvPr id="73731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70" y="885009"/>
            <a:ext cx="4914546" cy="29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ZoneTexte 6"/>
          <p:cNvSpPr txBox="1">
            <a:spLocks noChangeArrowheads="1"/>
          </p:cNvSpPr>
          <p:nvPr/>
        </p:nvSpPr>
        <p:spPr bwMode="auto">
          <a:xfrm>
            <a:off x="1241281" y="3834047"/>
            <a:ext cx="6623297" cy="1447812"/>
          </a:xfrm>
          <a:prstGeom prst="rect">
            <a:avLst/>
          </a:prstGeom>
          <a:solidFill>
            <a:srgbClr val="DCE6F2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wrap="square" lIns="62209" tIns="31105" rIns="62209" bIns="31105">
            <a:spAutoFit/>
          </a:bodyPr>
          <a:lstStyle>
            <a:lvl1pPr marL="342900" indent="-3429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FF6600"/>
                </a:solidFill>
              </a:rPr>
              <a:t>OASYS</a:t>
            </a:r>
            <a:r>
              <a:rPr lang="fr-FR" sz="1800" dirty="0">
                <a:solidFill>
                  <a:srgbClr val="1F497D"/>
                </a:solidFill>
              </a:rPr>
              <a:t> =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O</a:t>
            </a:r>
            <a:r>
              <a:rPr lang="fr-FR" sz="1800" dirty="0" err="1">
                <a:solidFill>
                  <a:srgbClr val="1F497D"/>
                </a:solidFill>
              </a:rPr>
              <a:t>r</a:t>
            </a:r>
            <a:r>
              <a:rPr lang="fr-FR" sz="1800" dirty="0" err="1">
                <a:solidFill>
                  <a:srgbClr val="FF6600"/>
                </a:solidFill>
              </a:rPr>
              <a:t>A</a:t>
            </a:r>
            <a:r>
              <a:rPr lang="fr-FR" sz="1800" dirty="0" err="1">
                <a:solidFill>
                  <a:srgbClr val="1F497D"/>
                </a:solidFill>
              </a:rPr>
              <a:t>nge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SY</a:t>
            </a:r>
            <a:r>
              <a:rPr lang="fr-FR" sz="1800" dirty="0" err="1">
                <a:solidFill>
                  <a:srgbClr val="1F497D"/>
                </a:solidFill>
              </a:rPr>
              <a:t>nchrotron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>
                <a:solidFill>
                  <a:srgbClr val="FF6600"/>
                </a:solidFill>
              </a:rPr>
              <a:t>S</a:t>
            </a:r>
            <a:r>
              <a:rPr lang="fr-FR" sz="1800" dirty="0">
                <a:solidFill>
                  <a:srgbClr val="1F497D"/>
                </a:solidFill>
              </a:rPr>
              <a:t>uite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A </a:t>
            </a:r>
            <a:r>
              <a:rPr lang="fr-FR" sz="1800" dirty="0" err="1">
                <a:solidFill>
                  <a:srgbClr val="1F497D"/>
                </a:solidFill>
              </a:rPr>
              <a:t>common</a:t>
            </a:r>
            <a:r>
              <a:rPr lang="fr-FR" sz="1800" dirty="0">
                <a:solidFill>
                  <a:srgbClr val="1F497D"/>
                </a:solidFill>
              </a:rPr>
              <a:t> </a:t>
            </a:r>
            <a:r>
              <a:rPr lang="fr-FR" sz="1800" dirty="0" err="1">
                <a:solidFill>
                  <a:srgbClr val="1F497D"/>
                </a:solidFill>
              </a:rPr>
              <a:t>platform</a:t>
            </a:r>
            <a:r>
              <a:rPr lang="fr-FR" sz="1800" dirty="0">
                <a:solidFill>
                  <a:srgbClr val="1F497D"/>
                </a:solidFill>
              </a:rPr>
              <a:t> to </a:t>
            </a:r>
            <a:r>
              <a:rPr lang="fr-FR" sz="1800" dirty="0" err="1">
                <a:solidFill>
                  <a:srgbClr val="1F497D"/>
                </a:solidFill>
              </a:rPr>
              <a:t>build</a:t>
            </a:r>
            <a:r>
              <a:rPr lang="fr-FR" sz="1800" dirty="0">
                <a:solidFill>
                  <a:srgbClr val="1F497D"/>
                </a:solidFill>
              </a:rPr>
              <a:t> synchrotron-</a:t>
            </a:r>
            <a:r>
              <a:rPr lang="fr-FR" sz="1800" dirty="0" err="1">
                <a:solidFill>
                  <a:srgbClr val="1F497D"/>
                </a:solidFill>
              </a:rPr>
              <a:t>oriented</a:t>
            </a:r>
            <a:r>
              <a:rPr lang="fr-FR" sz="1800" dirty="0">
                <a:solidFill>
                  <a:srgbClr val="1F497D"/>
                </a:solidFill>
              </a:rPr>
              <a:t> User Interfaces </a:t>
            </a:r>
            <a:r>
              <a:rPr lang="fr-FR" sz="1800" b="1" i="1" dirty="0" err="1">
                <a:solidFill>
                  <a:srgbClr val="1F497D"/>
                </a:solidFill>
              </a:rPr>
              <a:t>that</a:t>
            </a:r>
            <a:r>
              <a:rPr lang="fr-FR" sz="1800" b="1" i="1" dirty="0">
                <a:solidFill>
                  <a:srgbClr val="1F497D"/>
                </a:solidFill>
              </a:rPr>
              <a:t> </a:t>
            </a:r>
            <a:r>
              <a:rPr lang="fr-FR" sz="1800" b="1" i="1" dirty="0" err="1">
                <a:solidFill>
                  <a:srgbClr val="1F497D"/>
                </a:solidFill>
              </a:rPr>
              <a:t>communicate</a:t>
            </a:r>
            <a:endParaRPr lang="fr-FR" sz="1800" b="1" i="1" dirty="0">
              <a:solidFill>
                <a:srgbClr val="1F497D"/>
              </a:solidFill>
            </a:endParaRP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The </a:t>
            </a:r>
            <a:r>
              <a:rPr lang="fr-FR" sz="1800" dirty="0" err="1">
                <a:solidFill>
                  <a:srgbClr val="1F497D"/>
                </a:solidFill>
              </a:rPr>
              <a:t>upper</a:t>
            </a:r>
            <a:r>
              <a:rPr lang="fr-FR" sz="1800" dirty="0">
                <a:solidFill>
                  <a:srgbClr val="1F497D"/>
                </a:solidFill>
              </a:rPr>
              <a:t> layer of the application </a:t>
            </a:r>
            <a:r>
              <a:rPr lang="fr-FR" sz="1800" dirty="0" err="1">
                <a:solidFill>
                  <a:srgbClr val="1F497D"/>
                </a:solidFill>
              </a:rPr>
              <a:t>presented</a:t>
            </a:r>
            <a:r>
              <a:rPr lang="fr-FR" sz="1800" dirty="0">
                <a:solidFill>
                  <a:srgbClr val="1F497D"/>
                </a:solidFill>
              </a:rPr>
              <a:t> to the user 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Open Source &amp; Python </a:t>
            </a:r>
            <a:r>
              <a:rPr lang="fr-FR" sz="1800" dirty="0" err="1">
                <a:solidFill>
                  <a:srgbClr val="1F497D"/>
                </a:solidFill>
              </a:rPr>
              <a:t>technology</a:t>
            </a:r>
            <a:endParaRPr lang="fr-FR" sz="1800" dirty="0">
              <a:solidFill>
                <a:srgbClr val="1F497D"/>
              </a:solidFill>
            </a:endParaRPr>
          </a:p>
        </p:txBody>
      </p:sp>
      <p:pic>
        <p:nvPicPr>
          <p:cNvPr id="7" name="Immagine 5" descr="PPT-schermata 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602" y="2318893"/>
            <a:ext cx="1394657" cy="9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429" y="615420"/>
            <a:ext cx="1631478" cy="207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0525" y="3227868"/>
            <a:ext cx="17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 </a:t>
            </a:r>
            <a:r>
              <a:rPr lang="en-US" dirty="0" err="1"/>
              <a:t>Rebuffi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9025" y="3227868"/>
            <a:ext cx="29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Manuel Sanchez del Rio</a:t>
            </a:r>
          </a:p>
        </p:txBody>
      </p:sp>
      <p:pic>
        <p:nvPicPr>
          <p:cNvPr id="10242" name="Picture 2" descr="ANL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20" y="1311936"/>
            <a:ext cx="2880308" cy="10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304" y="5410279"/>
            <a:ext cx="857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Luca </a:t>
            </a:r>
            <a:r>
              <a:rPr lang="en-GB" dirty="0" err="1"/>
              <a:t>Rebuffi</a:t>
            </a:r>
            <a:r>
              <a:rPr lang="en-GB" dirty="0"/>
              <a:t>, Manuel Sanchez del Rio (2017)  </a:t>
            </a:r>
            <a:endParaRPr lang="en-GB" dirty="0" smtClean="0"/>
          </a:p>
          <a:p>
            <a:r>
              <a:rPr lang="en-GB" b="1" dirty="0" smtClean="0"/>
              <a:t>OASYS </a:t>
            </a:r>
            <a:r>
              <a:rPr lang="en-GB" b="1" dirty="0"/>
              <a:t>(</a:t>
            </a:r>
            <a:r>
              <a:rPr lang="en-GB" b="1" dirty="0" err="1"/>
              <a:t>OrAnge</a:t>
            </a:r>
            <a:r>
              <a:rPr lang="en-GB" b="1" dirty="0"/>
              <a:t> </a:t>
            </a:r>
            <a:r>
              <a:rPr lang="en-GB" b="1" dirty="0" err="1"/>
              <a:t>SYnchrotron</a:t>
            </a:r>
            <a:r>
              <a:rPr lang="en-GB" b="1" dirty="0"/>
              <a:t> Suite) : an open-source graphical environment for </a:t>
            </a:r>
            <a:r>
              <a:rPr lang="en-GB" b="1" dirty="0" smtClean="0"/>
              <a:t>x</a:t>
            </a:r>
            <a:r>
              <a:rPr lang="en-GB" b="1" dirty="0"/>
              <a:t>-ray virtual </a:t>
            </a:r>
            <a:r>
              <a:rPr lang="en-GB" b="1" dirty="0" smtClean="0"/>
              <a:t>experiments</a:t>
            </a:r>
          </a:p>
          <a:p>
            <a:r>
              <a:rPr lang="en-GB" dirty="0"/>
              <a:t> </a:t>
            </a:r>
            <a:r>
              <a:rPr lang="en-GB" i="1" dirty="0" err="1"/>
              <a:t>Proc.SPIE</a:t>
            </a:r>
            <a:r>
              <a:rPr lang="en-GB" dirty="0"/>
              <a:t> 10388:  10388-10388</a:t>
            </a:r>
            <a:r>
              <a:rPr lang="en-GB" dirty="0" smtClean="0"/>
              <a:t>. </a:t>
            </a:r>
            <a:r>
              <a:rPr lang="en-GB" dirty="0" smtClean="0">
                <a:hlinkClick r:id="rId7"/>
              </a:rPr>
              <a:t>http://dx.doi.org/10.1117/12.2274263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1304" y="13697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oasys-kit.github.io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600" y="2693177"/>
            <a:ext cx="1930268" cy="4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8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382000" cy="762000"/>
          </a:xfrm>
        </p:spPr>
        <p:txBody>
          <a:bodyPr/>
          <a:lstStyle/>
          <a:p>
            <a:r>
              <a:rPr lang="en-US" dirty="0" smtClean="0"/>
              <a:t>2D Oversimplified </a:t>
            </a:r>
            <a:r>
              <a:rPr lang="en-US" dirty="0" err="1" smtClean="0"/>
              <a:t>Beamline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3276600" cy="1292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484726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3962400"/>
            <a:ext cx="8534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diffraction by a </a:t>
            </a:r>
            <a:r>
              <a:rPr lang="en-US" dirty="0" err="1"/>
              <a:t>DxD</a:t>
            </a:r>
            <a:r>
              <a:rPr lang="en-US" dirty="0"/>
              <a:t> square aperture of a collapsing spherical </a:t>
            </a:r>
            <a:r>
              <a:rPr lang="en-US" dirty="0" err="1"/>
              <a:t>wavefront</a:t>
            </a:r>
            <a:r>
              <a:rPr lang="en-US" dirty="0"/>
              <a:t> has an intensity distribution proportional to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kDx</a:t>
            </a:r>
            <a:r>
              <a:rPr lang="en-US" dirty="0"/>
              <a:t>/2f )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kDy</a:t>
            </a:r>
            <a:r>
              <a:rPr lang="en-US" dirty="0"/>
              <a:t>/2f), where k=2π/</a:t>
            </a:r>
            <a:r>
              <a:rPr lang="en-US" dirty="0" err="1"/>
              <a:t>λ</a:t>
            </a:r>
            <a:r>
              <a:rPr lang="en-US" dirty="0"/>
              <a:t>, x(y) is the horizontal (vertical) coordinate, and f is the distance aperture-focus (D/f is the divergence). Considering that the FWHM of sinc</a:t>
            </a:r>
            <a:r>
              <a:rPr lang="en-US" baseline="30000" dirty="0"/>
              <a:t>2</a:t>
            </a:r>
            <a:r>
              <a:rPr lang="en-US" dirty="0"/>
              <a:t>(x) is approximately 2.78, one obtains </a:t>
            </a:r>
            <a:r>
              <a:rPr lang="en-US" dirty="0" smtClean="0"/>
              <a:t>a </a:t>
            </a:r>
            <a:r>
              <a:rPr lang="en-US" dirty="0"/>
              <a:t>FWHM=0.885 * wavelength / </a:t>
            </a:r>
            <a:r>
              <a:rPr lang="en-US" dirty="0" smtClean="0"/>
              <a:t>divergence=18nm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337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Theoretical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86960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30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1893678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1559337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1520775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1550573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97675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940375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3442357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3408824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955258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465899" y="585766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785834" y="1596361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950099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m x N x N  Propagate: 2D integrals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2829" y="223308"/>
            <a:ext cx="82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Partial coherence is due to the electron beam </a:t>
            </a:r>
            <a:r>
              <a:rPr lang="en-US" dirty="0" err="1" smtClean="0"/>
              <a:t>emittance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120" y="869639"/>
            <a:ext cx="34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Multielectron</a:t>
            </a:r>
            <a:r>
              <a:rPr lang="en-US" dirty="0" smtClean="0"/>
              <a:t> Calculation (SRW)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22050" y="3362878"/>
            <a:ext cx="332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Coherent mode decomposition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608590" y="3347156"/>
            <a:ext cx="55378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 smtClean="0">
                <a:hlinkClick r:id="rId10"/>
              </a:rPr>
              <a:t>http</a:t>
            </a:r>
            <a:r>
              <a:rPr lang="mr-IN" sz="1600" dirty="0">
                <a:hlinkClick r:id="rId10"/>
              </a:rPr>
              <a:t>://dx.doi.org/10.1209/0295-5075/119/34004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US" sz="1400" dirty="0"/>
              <a:t>Mark Glass, Manuel Sanchez del Rio (2017)  Coherent modes of X-ray beams emitted by </a:t>
            </a:r>
            <a:r>
              <a:rPr lang="en-US" sz="1400" dirty="0" err="1"/>
              <a:t>undulators</a:t>
            </a:r>
            <a:r>
              <a:rPr lang="en-US" sz="1400" dirty="0"/>
              <a:t> in new storage rings EPL (</a:t>
            </a:r>
            <a:r>
              <a:rPr lang="en-US" sz="1400" dirty="0" err="1"/>
              <a:t>Europhysics</a:t>
            </a:r>
            <a:r>
              <a:rPr lang="en-US" sz="1400" dirty="0"/>
              <a:t> Letters) 119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110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50" y="274638"/>
            <a:ext cx="9004450" cy="1143000"/>
          </a:xfrm>
        </p:spPr>
        <p:txBody>
          <a:bodyPr/>
          <a:lstStyle/>
          <a:p>
            <a:r>
              <a:rPr lang="en-US" dirty="0" smtClean="0"/>
              <a:t>Example approximating the </a:t>
            </a:r>
            <a:r>
              <a:rPr lang="en-US" dirty="0" err="1" smtClean="0"/>
              <a:t>Undulator</a:t>
            </a:r>
            <a:r>
              <a:rPr lang="en-US" dirty="0" smtClean="0"/>
              <a:t> by the Gaussian Shell-model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704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slides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0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Errors: DABAM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" y="1246091"/>
            <a:ext cx="4071969" cy="3094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636491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Direct link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98491"/>
            <a:ext cx="4318000" cy="3144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675091"/>
            <a:ext cx="2286000" cy="699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522691"/>
            <a:ext cx="1901548" cy="1039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636491"/>
            <a:ext cx="225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Common format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61" y="3836891"/>
            <a:ext cx="135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SRW Widget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8" y="116989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Widget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57400" y="1474691"/>
            <a:ext cx="60960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47800" y="3684491"/>
            <a:ext cx="11430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81600" y="3913091"/>
            <a:ext cx="762000" cy="76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91000" y="406549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SYNED Widget</a:t>
            </a:r>
          </a:p>
        </p:txBody>
      </p:sp>
    </p:spTree>
    <p:extLst>
      <p:ext uri="{BB962C8B-B14F-4D97-AF65-F5344CB8AC3E}">
        <p14:creationId xmlns:p14="http://schemas.microsoft.com/office/powerpoint/2010/main" val="381235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272456"/>
            <a:ext cx="2514600" cy="3299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371600"/>
            <a:ext cx="4724400" cy="28819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0" y="739056"/>
            <a:ext cx="626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Height Profile Simulator                       Pre-DABAM</a:t>
            </a:r>
          </a:p>
        </p:txBody>
      </p:sp>
    </p:spTree>
    <p:extLst>
      <p:ext uri="{BB962C8B-B14F-4D97-AF65-F5344CB8AC3E}">
        <p14:creationId xmlns:p14="http://schemas.microsoft.com/office/powerpoint/2010/main" val="168763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1430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Compute e</a:t>
            </a:r>
            <a:r>
              <a:rPr lang="en-US" altLang="en-US" baseline="30000" smtClean="0">
                <a:ea typeface="ＭＳ Ｐゴシック" panose="020B0600070205080204" pitchFamily="34" charset="-128"/>
              </a:rPr>
              <a:t>-</a:t>
            </a:r>
            <a:r>
              <a:rPr lang="en-US" altLang="en-US" smtClean="0">
                <a:ea typeface="ＭＳ Ｐゴシック" panose="020B0600070205080204" pitchFamily="34" charset="-128"/>
              </a:rPr>
              <a:t>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057400" y="992188"/>
          <a:ext cx="4724400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992188"/>
                        <a:ext cx="4724400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533400" y="2058988"/>
            <a:ext cx="7467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With </a:t>
            </a:r>
            <a:r>
              <a:rPr lang="en-US" altLang="en-US">
                <a:latin typeface="Symbol" panose="05050102010706020507" pitchFamily="18" charset="2"/>
              </a:rPr>
              <a:t>e</a:t>
            </a:r>
            <a:r>
              <a:rPr lang="en-US" altLang="en-US"/>
              <a:t> the emittance (constant), and Twiss parameters: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615950" y="4524375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At </a:t>
            </a:r>
            <a:r>
              <a:rPr lang="en-US" altLang="en-US">
                <a:solidFill>
                  <a:srgbClr val="FF0000"/>
                </a:solidFill>
              </a:rPr>
              <a:t>waist</a:t>
            </a:r>
            <a:r>
              <a:rPr lang="en-US" altLang="en-US"/>
              <a:t> (zero correlation, </a:t>
            </a:r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</a:t>
            </a:r>
            <a:r>
              <a:rPr lang="en-US" altLang="en-US">
                <a:latin typeface="Symbol" panose="05050102010706020507" pitchFamily="18" charset="2"/>
              </a:rPr>
              <a:t>a</a:t>
            </a:r>
            <a:r>
              <a:rPr lang="en-US" altLang="en-US"/>
              <a:t>=0, </a:t>
            </a:r>
            <a:r>
              <a:rPr lang="en-US" altLang="en-US">
                <a:latin typeface="Symbol" panose="05050102010706020507" pitchFamily="18" charset="2"/>
              </a:rPr>
              <a:t>b</a:t>
            </a:r>
            <a:r>
              <a:rPr lang="en-US" altLang="en-US"/>
              <a:t> is minimum):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097213" y="2516188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2516188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1535113" y="4859338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4859338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1319213" y="3929063"/>
          <a:ext cx="61753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9" imgW="4000320" imgH="330120" progId="">
                  <p:embed/>
                </p:oleObj>
              </mc:Choice>
              <mc:Fallback>
                <p:oleObj name="Equation" r:id="rId9" imgW="4000320" imgH="330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3929063"/>
                        <a:ext cx="617537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33400" y="3278188"/>
            <a:ext cx="7467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At </a:t>
            </a:r>
            <a:r>
              <a:rPr lang="en-US" altLang="en-US">
                <a:solidFill>
                  <a:srgbClr val="FF0000"/>
                </a:solidFill>
              </a:rPr>
              <a:t>s</a:t>
            </a:r>
            <a:r>
              <a:rPr lang="en-US" altLang="en-US"/>
              <a:t> (any point of the trajectory):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59338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" name="TextBox 11"/>
          <p:cNvSpPr txBox="1">
            <a:spLocks noChangeArrowheads="1"/>
          </p:cNvSpPr>
          <p:nvPr/>
        </p:nvSpPr>
        <p:spPr bwMode="auto">
          <a:xfrm>
            <a:off x="381000" y="5810250"/>
            <a:ext cx="83978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asks for </a:t>
            </a:r>
            <a:r>
              <a:rPr lang="en-US" altLang="en-US" sz="2400">
                <a:solidFill>
                  <a:srgbClr val="0070C0"/>
                </a:solidFill>
                <a:latin typeface="Symbol" panose="05050102010706020507" pitchFamily="18" charset="2"/>
              </a:rPr>
              <a:t>s</a:t>
            </a:r>
            <a:r>
              <a:rPr lang="en-US" altLang="en-US" sz="2400">
                <a:solidFill>
                  <a:srgbClr val="0070C0"/>
                </a:solidFill>
              </a:rPr>
              <a:t> and </a:t>
            </a:r>
            <a:r>
              <a:rPr lang="en-US" altLang="en-US" sz="2400">
                <a:solidFill>
                  <a:srgbClr val="0070C0"/>
                </a:solidFill>
                <a:latin typeface="Symbol" panose="05050102010706020507" pitchFamily="18" charset="2"/>
              </a:rPr>
              <a:t>e</a:t>
            </a:r>
            <a:r>
              <a:rPr lang="en-US" altLang="en-US" sz="2400">
                <a:solidFill>
                  <a:srgbClr val="0070C0"/>
                </a:solidFill>
              </a:rPr>
              <a:t> at waist (plus distance from waist to center of device)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/>
          <a:lstStyle/>
          <a:p>
            <a:r>
              <a:rPr lang="en-US" altLang="en-US" sz="2000" b="1" smtClean="0">
                <a:ea typeface="ＭＳ Ｐゴシック" panose="020B0600070205080204" pitchFamily="34" charset="-128"/>
              </a:rPr>
              <a:t>Onuki &amp; Elleaume Undulators, Wigglers  and their applications, CRC press, 2002</a:t>
            </a: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1295400" y="47244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3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7244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/>
        </p:nvGraphicFramePr>
        <p:xfrm>
          <a:off x="5867400" y="4038600"/>
          <a:ext cx="243046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4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038600"/>
                        <a:ext cx="243046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5" name="Equation" r:id="rId8" imgW="1244520" imgH="393480" progId="">
                  <p:embed/>
                </p:oleObj>
              </mc:Choice>
              <mc:Fallback>
                <p:oleObj name="Equation" r:id="rId8" imgW="1244520" imgH="393480" progId="">
                  <p:embed/>
                  <p:pic>
                    <p:nvPicPr>
                      <p:cNvPr id="410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152400" y="5724525"/>
            <a:ext cx="8534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Undulator beams have not Gaussian profiles (even at resonances)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FF0000"/>
                </a:solidFill>
              </a:rPr>
              <a:t>BY NOW, WE APPROXIMATE UNDULATORS BY GEOMETRIC SOURCES WITH GAUSSIAN SIZES AND DIVERGENCES</a:t>
            </a: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581400" y="5105400"/>
            <a:ext cx="2971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9" name="TextBox 12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ex13_insertiondevices.ows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2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EBS </a:t>
            </a:r>
            <a:r>
              <a:rPr lang="en-US" dirty="0" err="1" smtClean="0"/>
              <a:t>vs</a:t>
            </a:r>
            <a:r>
              <a:rPr lang="en-US" dirty="0" smtClean="0"/>
              <a:t> ESRF electron lattice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65772"/>
            <a:ext cx="8318500" cy="318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11" y="4491201"/>
            <a:ext cx="6295020" cy="23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13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453086" y="538617"/>
            <a:ext cx="8233714" cy="6372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Synchrotron Virtual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Experiments</a:t>
            </a:r>
          </a:p>
        </p:txBody>
      </p:sp>
      <p:grpSp>
        <p:nvGrpSpPr>
          <p:cNvPr id="2" name="Grouper 33"/>
          <p:cNvGrpSpPr/>
          <p:nvPr/>
        </p:nvGrpSpPr>
        <p:grpSpPr>
          <a:xfrm>
            <a:off x="1200150" y="1300013"/>
            <a:ext cx="7159223" cy="1200150"/>
            <a:chOff x="76200" y="692696"/>
            <a:chExt cx="9545631" cy="1600200"/>
          </a:xfrm>
        </p:grpSpPr>
        <p:sp>
          <p:nvSpPr>
            <p:cNvPr id="8" name="Rectangle 7"/>
            <p:cNvSpPr/>
            <p:nvPr/>
          </p:nvSpPr>
          <p:spPr>
            <a:xfrm>
              <a:off x="1524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Storage Ring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Radiation devices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-&gt; 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rgbClr val="0070C0"/>
                  </a:solidFill>
                </a:rPr>
                <a:t>Beamline</a:t>
              </a:r>
              <a:endParaRPr lang="en-US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Sample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 -</a:t>
              </a:r>
              <a:r>
                <a:rPr lang="en-US" dirty="0">
                  <a:solidFill>
                    <a:srgbClr val="0070C0"/>
                  </a:solidFill>
                </a:rPr>
                <a:t>matter interactions)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5"/>
            <p:cNvSpPr/>
            <p:nvPr/>
          </p:nvSpPr>
          <p:spPr>
            <a:xfrm>
              <a:off x="2209800" y="15832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ight Arrow 16"/>
            <p:cNvSpPr/>
            <p:nvPr/>
          </p:nvSpPr>
          <p:spPr>
            <a:xfrm>
              <a:off x="44958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" name="Right Arrow 17"/>
            <p:cNvSpPr/>
            <p:nvPr/>
          </p:nvSpPr>
          <p:spPr>
            <a:xfrm>
              <a:off x="67056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Rounded Rectangle 26"/>
            <p:cNvSpPr/>
            <p:nvPr/>
          </p:nvSpPr>
          <p:spPr>
            <a:xfrm>
              <a:off x="76200" y="692696"/>
              <a:ext cx="8991600" cy="1600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5562600" y="745083"/>
              <a:ext cx="405923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Beamline</a:t>
              </a:r>
              <a:r>
                <a:rPr lang="en-US" dirty="0">
                  <a:solidFill>
                    <a:srgbClr val="FF0000"/>
                  </a:solidFill>
                </a:rPr>
                <a:t> Experiment Chain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4" name="Down Arrow 43"/>
          <p:cNvSpPr/>
          <p:nvPr/>
        </p:nvSpPr>
        <p:spPr>
          <a:xfrm rot="9185736">
            <a:off x="2628696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87632" y="5523454"/>
            <a:ext cx="129866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40348" y="5515315"/>
            <a:ext cx="864477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WOFRY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71446" y="5523454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9185736">
            <a:off x="7569864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9185736">
            <a:off x="3523802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9185736">
            <a:off x="4734930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112359" y="5536103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X-ray server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9185736">
            <a:off x="5815050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 rot="9185736">
            <a:off x="6706149" y="4752623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65476" y="5536103"/>
            <a:ext cx="729081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WISE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0825" y="5536103"/>
            <a:ext cx="918483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COMSYL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 rot="9185736">
            <a:off x="8407338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715324"/>
            <a:ext cx="3600450" cy="2160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49" y="5039094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Suite of Add-ons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00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smtClean="0">
                <a:ea typeface="ＭＳ Ｐゴシック" panose="020B0600070205080204" pitchFamily="34" charset="-128"/>
              </a:rPr>
            </a:br>
            <a:r>
              <a:rPr lang="en-US" altLang="en-US" sz="360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592513"/>
            <a:ext cx="3251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7" name="TextBox 13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ex15_aberration.ows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503238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grpSp>
        <p:nvGrpSpPr>
          <p:cNvPr id="5125" name="Group 5"/>
          <p:cNvGrpSpPr>
            <a:grpSpLocks/>
          </p:cNvGrpSpPr>
          <p:nvPr/>
        </p:nvGrpSpPr>
        <p:grpSpPr bwMode="auto">
          <a:xfrm>
            <a:off x="5743575" y="2255838"/>
            <a:ext cx="3078163" cy="1460500"/>
            <a:chOff x="2736" y="2496"/>
            <a:chExt cx="1939" cy="920"/>
          </a:xfrm>
        </p:grpSpPr>
        <p:pic>
          <p:nvPicPr>
            <p:cNvPr id="5128" name="Picture 6" descr="als105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2496"/>
              <a:ext cx="1939" cy="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9" name="Text Box 7"/>
            <p:cNvSpPr txBox="1">
              <a:spLocks noChangeArrowheads="1"/>
            </p:cNvSpPr>
            <p:nvPr/>
          </p:nvSpPr>
          <p:spPr bwMode="auto">
            <a:xfrm>
              <a:off x="3936" y="2640"/>
              <a:ext cx="2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Arial Narrow" panose="020B0606020202030204" pitchFamily="34" charset="0"/>
                </a:rPr>
                <a:t>q</a:t>
              </a:r>
              <a:endParaRPr lang="en-GB" altLang="en-US" sz="2400" i="1">
                <a:latin typeface="Arial Narrow" panose="020B0606020202030204" pitchFamily="34" charset="0"/>
              </a:endParaRPr>
            </a:p>
          </p:txBody>
        </p:sp>
        <p:sp>
          <p:nvSpPr>
            <p:cNvPr id="5130" name="Text Box 8"/>
            <p:cNvSpPr txBox="1">
              <a:spLocks noChangeArrowheads="1"/>
            </p:cNvSpPr>
            <p:nvPr/>
          </p:nvSpPr>
          <p:spPr bwMode="auto">
            <a:xfrm>
              <a:off x="3168" y="2640"/>
              <a:ext cx="2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Arial Narrow" panose="020B0606020202030204" pitchFamily="34" charset="0"/>
                </a:rPr>
                <a:t>p</a:t>
              </a:r>
              <a:endParaRPr lang="en-GB" altLang="en-US" sz="2400" i="1">
                <a:latin typeface="Arial Narrow" panose="020B0606020202030204" pitchFamily="34" charset="0"/>
              </a:endParaRPr>
            </a:p>
          </p:txBody>
        </p:sp>
        <p:sp>
          <p:nvSpPr>
            <p:cNvPr id="5131" name="Line 9"/>
            <p:cNvSpPr>
              <a:spLocks noChangeShapeType="1"/>
            </p:cNvSpPr>
            <p:nvPr/>
          </p:nvSpPr>
          <p:spPr bwMode="auto">
            <a:xfrm>
              <a:off x="3648" y="292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5132" name="Text Box 10"/>
            <p:cNvSpPr txBox="1">
              <a:spLocks noChangeArrowheads="1"/>
            </p:cNvSpPr>
            <p:nvPr/>
          </p:nvSpPr>
          <p:spPr bwMode="auto">
            <a:xfrm>
              <a:off x="3600" y="302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Symbol" panose="05050102010706020507" pitchFamily="18" charset="2"/>
                </a:rPr>
                <a:t>r</a:t>
              </a:r>
              <a:endParaRPr lang="en-GB" altLang="en-US" sz="2400" i="1">
                <a:latin typeface="Symbol" panose="05050102010706020507" pitchFamily="18" charset="2"/>
              </a:endParaRPr>
            </a:p>
          </p:txBody>
        </p:sp>
        <p:sp>
          <p:nvSpPr>
            <p:cNvPr id="5133" name="Text Box 11"/>
            <p:cNvSpPr txBox="1">
              <a:spLocks noChangeArrowheads="1"/>
            </p:cNvSpPr>
            <p:nvPr/>
          </p:nvSpPr>
          <p:spPr bwMode="auto">
            <a:xfrm>
              <a:off x="3600" y="302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400" i="1">
                  <a:latin typeface="Symbol" panose="05050102010706020507" pitchFamily="18" charset="2"/>
                </a:rPr>
                <a:t>r</a:t>
              </a:r>
              <a:endParaRPr lang="en-GB" altLang="en-US" sz="2400" i="1">
                <a:latin typeface="Symbol" panose="05050102010706020507" pitchFamily="18" charset="2"/>
              </a:endParaRPr>
            </a:p>
          </p:txBody>
        </p:sp>
      </p:grp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/>
        </p:nvGraphicFramePr>
        <p:xfrm>
          <a:off x="6056313" y="431006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431006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646238"/>
            <a:ext cx="5926138" cy="510540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Point to point focusing (ellipsoid)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Collimating (paraboloid)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ea typeface="ＭＳ Ｐゴシック" panose="020B0600070205080204" pitchFamily="34" charset="-128"/>
              </a:rPr>
              <a:t>Tangential or Meridional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manufactiring: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smtClean="0">
                <a:ea typeface="ＭＳ Ｐゴシック" panose="020B0600070205080204" pitchFamily="34" charset="-128"/>
              </a:rPr>
              <a:t>Aberrations</a:t>
            </a:r>
          </a:p>
        </p:txBody>
      </p:sp>
      <p:sp>
        <p:nvSpPr>
          <p:cNvPr id="5127" name="TextBox 12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ex15_aberration.ows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Kirkpatrick-Baez</a:t>
            </a:r>
            <a:endParaRPr lang="en-GB" altLang="en-US" dirty="0" smtClean="0">
              <a:ea typeface="ＭＳ Ｐゴシック" panose="020B0600070205080204" pitchFamily="34" charset="-128"/>
            </a:endParaRP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5492750" y="1993900"/>
            <a:ext cx="319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ex16_kb.ows</a:t>
            </a:r>
          </a:p>
        </p:txBody>
      </p:sp>
      <p:sp>
        <p:nvSpPr>
          <p:cNvPr id="27652" name="AutoShape 2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3" name="AutoShape 4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27654" name="AutoShape 6" descr="Résultat de recherche d'images pour &quot;kirkpatrick-baez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pic>
        <p:nvPicPr>
          <p:cNvPr id="27655" name="Picture 8" descr="An Kirkpatrick-Baez mirror to focus the X-ra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254125"/>
            <a:ext cx="428625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081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6938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Crystals</a:t>
            </a:r>
          </a:p>
        </p:txBody>
      </p:sp>
      <p:pic>
        <p:nvPicPr>
          <p:cNvPr id="24579" name="Picture 4" descr="spie_crys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4419600"/>
            <a:ext cx="2830513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3446463" y="2928938"/>
            <a:ext cx="259715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BRAGG or reflection</a:t>
            </a:r>
            <a:endParaRPr lang="en-GB" altLang="en-US" sz="2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3327400" y="5078413"/>
            <a:ext cx="2717800" cy="66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defTabSz="914400" eaLnBrk="1" hangingPunct="1"/>
            <a:r>
              <a:rPr lang="en-US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LAUE or transmission</a:t>
            </a:r>
            <a:endParaRPr lang="en-GB" altLang="en-US" sz="20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582" name="Picture 7" descr="spie_crys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566988"/>
            <a:ext cx="2489200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TextBox 12"/>
          <p:cNvSpPr txBox="1">
            <a:spLocks noChangeArrowheads="1"/>
          </p:cNvSpPr>
          <p:nvPr/>
        </p:nvSpPr>
        <p:spPr bwMode="auto">
          <a:xfrm>
            <a:off x="396875" y="812800"/>
            <a:ext cx="42894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/>
              <a:t>Geometrical model</a:t>
            </a:r>
          </a:p>
          <a:p>
            <a:pPr algn="just" eaLnBrk="1" hangingPunct="1"/>
            <a:r>
              <a:rPr lang="en-US" altLang="en-US" sz="1600"/>
              <a:t> like a grating originated by the truncation of the Bragg planes with the crystal surface. Crystals are dispersive elements, except for the most used case of Bragg-Symmetric reflection.</a:t>
            </a:r>
            <a:endParaRPr lang="en-GB" altLang="en-US" sz="1600"/>
          </a:p>
        </p:txBody>
      </p:sp>
      <p:sp>
        <p:nvSpPr>
          <p:cNvPr id="24586" name="TextBox 13"/>
          <p:cNvSpPr txBox="1">
            <a:spLocks noChangeArrowheads="1"/>
          </p:cNvSpPr>
          <p:nvPr/>
        </p:nvSpPr>
        <p:spPr bwMode="auto">
          <a:xfrm>
            <a:off x="4979988" y="830263"/>
            <a:ext cx="4164012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/>
              <a:t>Physical model </a:t>
            </a:r>
          </a:p>
          <a:p>
            <a:pPr algn="just" eaLnBrk="1" hangingPunct="1"/>
            <a:r>
              <a:rPr lang="en-US" altLang="en-US" sz="1600"/>
              <a:t>(crystal reflectivity) is given by the Dynamical Theory of Diffraction and gives the “Darwin width”</a:t>
            </a:r>
            <a:endParaRPr lang="en-GB" altLang="en-US" sz="1600"/>
          </a:p>
        </p:txBody>
      </p:sp>
      <p:sp>
        <p:nvSpPr>
          <p:cNvPr id="24587" name="TextBox 10"/>
          <p:cNvSpPr txBox="1">
            <a:spLocks noChangeArrowheads="1"/>
          </p:cNvSpPr>
          <p:nvPr/>
        </p:nvSpPr>
        <p:spPr bwMode="auto">
          <a:xfrm>
            <a:off x="3230563" y="6045200"/>
            <a:ext cx="3194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(ex23_crystal_laue.ows)</a:t>
            </a:r>
            <a:endParaRPr lang="en-GB" altLang="en-US" b="1">
              <a:solidFill>
                <a:srgbClr val="FF0000"/>
              </a:solidFill>
            </a:endParaRPr>
          </a:p>
        </p:txBody>
      </p:sp>
      <p:sp>
        <p:nvSpPr>
          <p:cNvPr id="24588" name="TextBox 11"/>
          <p:cNvSpPr txBox="1">
            <a:spLocks noChangeArrowheads="1"/>
          </p:cNvSpPr>
          <p:nvPr/>
        </p:nvSpPr>
        <p:spPr bwMode="auto">
          <a:xfrm>
            <a:off x="3070225" y="3805238"/>
            <a:ext cx="64579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ex17_sagittalfocusing.ows</a:t>
            </a:r>
          </a:p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OTHER_EXAMPLES/crystal_analyzer_diced.ows</a:t>
            </a:r>
          </a:p>
          <a:p>
            <a:pPr eaLnBrk="1" hangingPunct="1"/>
            <a:r>
              <a:rPr lang="en-US" altLang="en-US" sz="1400" b="1">
                <a:solidFill>
                  <a:srgbClr val="FF0000"/>
                </a:solidFill>
              </a:rPr>
              <a:t>OTHER_EXAMPLES/crystal_asymmetric_backscattering.ows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613" y="2444750"/>
            <a:ext cx="2206625" cy="1556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613" y="4767375"/>
            <a:ext cx="2382698" cy="1575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OASYS language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F93353-9D02-C747-A9A8-A3D9DDBC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63465" cy="47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tools in the same 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855"/>
            <a:ext cx="9144000" cy="2590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0" y="4640061"/>
            <a:ext cx="6388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69"/>
            <a:ext cx="8229600" cy="980658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xmlns="" id="{40C1E609-C4A3-1A48-82A5-8AB134CE5173}"/>
              </a:ext>
            </a:extLst>
          </p:cNvPr>
          <p:cNvSpPr/>
          <p:nvPr/>
        </p:nvSpPr>
        <p:spPr bwMode="auto">
          <a:xfrm>
            <a:off x="2585704" y="987164"/>
            <a:ext cx="142875" cy="896948"/>
          </a:xfrm>
          <a:prstGeom prst="leftBracket">
            <a:avLst/>
          </a:prstGeom>
          <a:noFill/>
          <a:ln w="190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kumimoji="1" lang="en-GB" sz="2800" baseline="300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D0C9B2A3-95BA-B34A-BBCD-5AA2D85C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099" y="1247390"/>
            <a:ext cx="2536411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Official Web Page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E93A288B-4821-1948-82F6-6677213E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5" y="3556890"/>
            <a:ext cx="2341719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OASYS Publications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CDE2E3-3688-6F45-A19F-D7A6848CA65D}"/>
              </a:ext>
            </a:extLst>
          </p:cNvPr>
          <p:cNvSpPr/>
          <p:nvPr/>
        </p:nvSpPr>
        <p:spPr>
          <a:xfrm>
            <a:off x="2585703" y="1199639"/>
            <a:ext cx="73262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hlinkClick r:id="rId2"/>
              </a:rPr>
              <a:t>https://www.aps.anl.gov/Science/Scientific-Software/OASYS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D6871D3-EFC5-7A47-A62F-BBDBC17D2323}"/>
              </a:ext>
            </a:extLst>
          </p:cNvPr>
          <p:cNvSpPr/>
          <p:nvPr/>
        </p:nvSpPr>
        <p:spPr>
          <a:xfrm>
            <a:off x="2585703" y="1991716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L. Rebuffi, J.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Demšar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N.Canestrari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and O.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proposal for an open source graphical environment for simulating X-ray optics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9209, 92090X (2014)​</a:t>
            </a:r>
          </a:p>
        </p:txBody>
      </p:sp>
      <p:sp>
        <p:nvSpPr>
          <p:cNvPr id="9" name="Parentesi quadra aperta 3">
            <a:extLst>
              <a:ext uri="{FF2B5EF4-FFF2-40B4-BE49-F238E27FC236}">
                <a16:creationId xmlns:a16="http://schemas.microsoft.com/office/drawing/2014/main" xmlns="" id="{B934E20D-1652-9B40-8846-27BE4F74F345}"/>
              </a:ext>
            </a:extLst>
          </p:cNvPr>
          <p:cNvSpPr/>
          <p:nvPr/>
        </p:nvSpPr>
        <p:spPr bwMode="auto">
          <a:xfrm>
            <a:off x="2588206" y="1917562"/>
            <a:ext cx="140374" cy="4927942"/>
          </a:xfrm>
          <a:prstGeom prst="leftBracket">
            <a:avLst/>
          </a:prstGeom>
          <a:noFill/>
          <a:ln w="19050" cap="sq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20000"/>
              </a:spcBef>
              <a:buFontTx/>
              <a:buChar char="•"/>
            </a:pPr>
            <a:endParaRPr kumimoji="1" lang="en-GB" sz="2800" baseline="300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4EDA4E6-E946-5444-BC74-B0F8D391A70B}"/>
              </a:ext>
            </a:extLst>
          </p:cNvPr>
          <p:cNvSpPr/>
          <p:nvPr/>
        </p:nvSpPr>
        <p:spPr>
          <a:xfrm>
            <a:off x="2576241" y="4116162"/>
            <a:ext cx="6966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D. Bianchi, D.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Cocco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Glass,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Metz, L. Raimondi, L. Rebuffi,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X. Shi, F. Siewert, S.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Spielmann-Jaeggi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Takacs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Tomasset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T.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Tonnessen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 Vivo and V.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Yashchuk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DABAM: an open-source database of X-ray mirrors metrology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(2016).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21973FC-1D63-C04A-A8C8-59561E617374}"/>
              </a:ext>
            </a:extLst>
          </p:cNvPr>
          <p:cNvSpPr/>
          <p:nvPr/>
        </p:nvSpPr>
        <p:spPr>
          <a:xfrm>
            <a:off x="2586607" y="5077239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ShadowOui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: A new visual environment for X-ray optics and synchrotron beamline simulations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</a:t>
            </a:r>
            <a:endParaRPr lang="en-US" sz="140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CB332FB-4951-744E-9227-50AA40655A37}"/>
              </a:ext>
            </a:extLst>
          </p:cNvPr>
          <p:cNvSpPr/>
          <p:nvPr/>
        </p:nvSpPr>
        <p:spPr>
          <a:xfrm>
            <a:off x="2585703" y="5670077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Interoperability and complementarity of simulation tools for beamline design in the OASYS environment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1038808 (2017)​.​​​​​​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F60C7CF-9EDE-6241-B1CF-6B4075F279D5}"/>
              </a:ext>
            </a:extLst>
          </p:cNvPr>
          <p:cNvSpPr/>
          <p:nvPr/>
        </p:nvSpPr>
        <p:spPr>
          <a:xfrm>
            <a:off x="2576241" y="6235017"/>
            <a:ext cx="6653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OASYS (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OrAnge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SYnchrotron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Suite): an open-source graphical environment for x-ray virtual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xperiments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103880S (2017)​​​​​. </a:t>
            </a:r>
            <a:endParaRPr lang="en-US" sz="1400" dirty="0">
              <a:latin typeface="Times" pitchFamily="2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xmlns="" id="{9091E662-B6BC-FC40-BF1E-F56B853AC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28579" y="1883818"/>
            <a:ext cx="6362700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BC02168-4D58-8E4F-B4C4-2D77C6ED3AA8}"/>
              </a:ext>
            </a:extLst>
          </p:cNvPr>
          <p:cNvSpPr txBox="1"/>
          <p:nvPr/>
        </p:nvSpPr>
        <p:spPr>
          <a:xfrm>
            <a:off x="2585703" y="2571807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hybrid method for X-ray optics simulation: combining geometric ray-tracing and wavefront propagation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21, 669 (2014)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DAABAC-8C8F-8F41-B090-FB00AB869BC7}"/>
              </a:ext>
            </a:extLst>
          </p:cNvPr>
          <p:cNvSpPr txBox="1"/>
          <p:nvPr/>
        </p:nvSpPr>
        <p:spPr>
          <a:xfrm>
            <a:off x="2585703" y="3352674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J. Qian,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X-ray optics simulation and beamline design using a hybrid method: diffraction-limited focusing mirrors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SPIE, 9209, 920909 (2014)</a:t>
            </a:r>
          </a:p>
        </p:txBody>
      </p:sp>
    </p:spTree>
    <p:extLst>
      <p:ext uri="{BB962C8B-B14F-4D97-AF65-F5344CB8AC3E}">
        <p14:creationId xmlns:p14="http://schemas.microsoft.com/office/powerpoint/2010/main" val="416538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3010</Words>
  <Application>Microsoft Macintosh PowerPoint</Application>
  <PresentationFormat>On-screen Show (4:3)</PresentationFormat>
  <Paragraphs>477</Paragraphs>
  <Slides>65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Office Theme</vt:lpstr>
      <vt:lpstr>Equation</vt:lpstr>
      <vt:lpstr>MathType 6.0 Equation</vt:lpstr>
      <vt:lpstr>HERCULES 2021 - TUTORIAL  Modelling SR beamlines using OASYS </vt:lpstr>
      <vt:lpstr>Outline</vt:lpstr>
      <vt:lpstr>Outcome Calculate main characteristics of synchrotron sources (dipoles and IDs)  Simulating beamline optics by ray-tracing to obtain main parameters of beam size, energy resolution and flux  Understand basic principles of x-ray optics: Reflective (aberrations, slope errors), Diffractive (dispersion) and  Refractive (chromatic aberrations)  A few concepts (only) about coherence    </vt:lpstr>
      <vt:lpstr>Outline</vt:lpstr>
      <vt:lpstr>The OASYS Project</vt:lpstr>
      <vt:lpstr>Synchrotron Virtual Experiments</vt:lpstr>
      <vt:lpstr>The OASYS language</vt:lpstr>
      <vt:lpstr>Multiple tools in the same environment</vt:lpstr>
      <vt:lpstr>References</vt:lpstr>
      <vt:lpstr>Three sessions</vt:lpstr>
      <vt:lpstr>PowerPoint Presentation</vt:lpstr>
      <vt:lpstr>At HIGH ENERGIES, WE ARE FAR FROM DIFFRACTION-LIMIT (=FULLY COHERENCE)   U17 2m @ 17 keV (K=0.4842) L=2m Coherent Fraction  THEREFORE, ANY BEAMLINE SIMULATION MUST START WITH RAY TRACING (INCOHERENT BEAMS)</vt:lpstr>
      <vt:lpstr>Outline</vt:lpstr>
      <vt:lpstr>Source emission (XOPPY)</vt:lpstr>
      <vt:lpstr>Optical elements (XOPPY)</vt:lpstr>
      <vt:lpstr>PowerPoint Presentation</vt:lpstr>
      <vt:lpstr>Courtesy: Boaz Nash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Hyerarchical approach</vt:lpstr>
      <vt:lpstr>Outline</vt:lpstr>
      <vt:lpstr>PowerPoint Presentation</vt:lpstr>
      <vt:lpstr>PowerPoint Presentation</vt:lpstr>
      <vt:lpstr>Optical elements</vt:lpstr>
      <vt:lpstr>ShadowOUI Sources I</vt:lpstr>
      <vt:lpstr>Sources II (Wiggler and also mutiple BMs and Short IDs)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Outline</vt:lpstr>
      <vt:lpstr>Wave optics</vt:lpstr>
      <vt:lpstr>Wavefront and Propagator discretization</vt:lpstr>
      <vt:lpstr>SRW (Oleg Chubar, BNL)</vt:lpstr>
      <vt:lpstr>WOFRY (OASYS team)</vt:lpstr>
      <vt:lpstr>Propagators</vt:lpstr>
      <vt:lpstr>Zoom Propagator</vt:lpstr>
      <vt:lpstr>PowerPoint Presentation</vt:lpstr>
      <vt:lpstr>2D Oversimplified Beamline</vt:lpstr>
      <vt:lpstr>Partial coherence</vt:lpstr>
      <vt:lpstr>PowerPoint Presentation</vt:lpstr>
      <vt:lpstr>Example approximating the Undulator by the Gaussian Shell-model</vt:lpstr>
      <vt:lpstr>More slides </vt:lpstr>
      <vt:lpstr>Surface Errors: DABAM</vt:lpstr>
      <vt:lpstr>Surface Errors</vt:lpstr>
      <vt:lpstr>Compute e- beam sizes</vt:lpstr>
      <vt:lpstr>Onuki &amp; Elleaume Undulators, Wigglers  and their applications, CRC press, 2002</vt:lpstr>
      <vt:lpstr>EBS vs ESRF electron lattice</vt:lpstr>
      <vt:lpstr>Mirrors Geometrical model        Physical model</vt:lpstr>
      <vt:lpstr>Mirror shape</vt:lpstr>
      <vt:lpstr>Kirkpatrick-Baez</vt:lpstr>
      <vt:lpstr>Crystals</vt:lpstr>
      <vt:lpstr>Theory of the Use of More Than Two Successive X-Ray Crystal Reflections to Obtain Increased Resolving Power J W. M. DuMond Phys. Rev. 52, 872 – (1937) http://dx.doi.org/10.1103/PhysRev.52.872 </vt:lpstr>
      <vt:lpstr>HYBRID METHOD IN SHADOW (X. Shi et al.) Combining ray tracing and wavefront propagation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642</cp:revision>
  <dcterms:created xsi:type="dcterms:W3CDTF">2011-09-30T07:36:13Z</dcterms:created>
  <dcterms:modified xsi:type="dcterms:W3CDTF">2021-02-26T12:25:10Z</dcterms:modified>
</cp:coreProperties>
</file>